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69"/>
  </p:notesMasterIdLst>
  <p:handoutMasterIdLst>
    <p:handoutMasterId r:id="rId70"/>
  </p:handoutMasterIdLst>
  <p:sldIdLst>
    <p:sldId id="666" r:id="rId5"/>
    <p:sldId id="758" r:id="rId6"/>
    <p:sldId id="759" r:id="rId7"/>
    <p:sldId id="908" r:id="rId8"/>
    <p:sldId id="718" r:id="rId9"/>
    <p:sldId id="784" r:id="rId10"/>
    <p:sldId id="1254" r:id="rId11"/>
    <p:sldId id="1255" r:id="rId12"/>
    <p:sldId id="1256" r:id="rId13"/>
    <p:sldId id="1257" r:id="rId14"/>
    <p:sldId id="1258" r:id="rId15"/>
    <p:sldId id="1259" r:id="rId16"/>
    <p:sldId id="1260" r:id="rId17"/>
    <p:sldId id="1261" r:id="rId18"/>
    <p:sldId id="1262" r:id="rId19"/>
    <p:sldId id="1263" r:id="rId20"/>
    <p:sldId id="1264" r:id="rId21"/>
    <p:sldId id="1265" r:id="rId22"/>
    <p:sldId id="1266" r:id="rId23"/>
    <p:sldId id="1267" r:id="rId24"/>
    <p:sldId id="1268" r:id="rId25"/>
    <p:sldId id="1269" r:id="rId26"/>
    <p:sldId id="1292" r:id="rId27"/>
    <p:sldId id="1271" r:id="rId28"/>
    <p:sldId id="1272" r:id="rId29"/>
    <p:sldId id="1273" r:id="rId30"/>
    <p:sldId id="1274" r:id="rId31"/>
    <p:sldId id="1275" r:id="rId32"/>
    <p:sldId id="1276" r:id="rId33"/>
    <p:sldId id="1277" r:id="rId34"/>
    <p:sldId id="1278" r:id="rId35"/>
    <p:sldId id="1279" r:id="rId36"/>
    <p:sldId id="1252" r:id="rId37"/>
    <p:sldId id="1280" r:id="rId38"/>
    <p:sldId id="1281" r:id="rId39"/>
    <p:sldId id="1282" r:id="rId40"/>
    <p:sldId id="1283" r:id="rId41"/>
    <p:sldId id="1284" r:id="rId42"/>
    <p:sldId id="1285" r:id="rId43"/>
    <p:sldId id="1253" r:id="rId44"/>
    <p:sldId id="1286" r:id="rId45"/>
    <p:sldId id="1287" r:id="rId46"/>
    <p:sldId id="1288" r:id="rId47"/>
    <p:sldId id="1289" r:id="rId48"/>
    <p:sldId id="1290" r:id="rId49"/>
    <p:sldId id="873" r:id="rId50"/>
    <p:sldId id="874" r:id="rId51"/>
    <p:sldId id="875" r:id="rId52"/>
    <p:sldId id="876" r:id="rId53"/>
    <p:sldId id="976" r:id="rId54"/>
    <p:sldId id="977" r:id="rId55"/>
    <p:sldId id="860" r:id="rId56"/>
    <p:sldId id="861" r:id="rId57"/>
    <p:sldId id="862" r:id="rId58"/>
    <p:sldId id="863" r:id="rId59"/>
    <p:sldId id="864" r:id="rId60"/>
    <p:sldId id="865" r:id="rId61"/>
    <p:sldId id="869" r:id="rId62"/>
    <p:sldId id="870" r:id="rId63"/>
    <p:sldId id="867" r:id="rId64"/>
    <p:sldId id="868" r:id="rId65"/>
    <p:sldId id="777" r:id="rId66"/>
    <p:sldId id="1291" r:id="rId67"/>
    <p:sldId id="1178" r:id="rId6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71"/>
      <p:bold r:id="rId72"/>
      <p:italic r:id="rId73"/>
      <p:boldItalic r:id="rId74"/>
    </p:embeddedFont>
    <p:embeddedFont>
      <p:font typeface="맑은 고딕" panose="020B0503020000020004" pitchFamily="50" charset="-127"/>
      <p:regular r:id="rId75"/>
      <p:bold r:id="rId76"/>
    </p:embeddedFont>
    <p:embeddedFont>
      <p:font typeface="나눔고딕" panose="020D0604000000000000" pitchFamily="50" charset="-127"/>
      <p:regular r:id="rId77"/>
      <p:bold r:id="rId78"/>
    </p:embeddedFont>
    <p:embeddedFont>
      <p:font typeface="나눔명조 ExtraBold" panose="02020603020101020101" pitchFamily="18" charset="-127"/>
      <p:bold r:id="rId79"/>
    </p:embeddedFont>
    <p:embeddedFont>
      <p:font typeface="나눔바른고딕" panose="020B0600000101010101" charset="-127"/>
      <p:regular r:id="rId80"/>
      <p:bold r:id="rId81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144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orient="horz" pos="735" userDrawn="1">
          <p15:clr>
            <a:srgbClr val="A4A3A4"/>
          </p15:clr>
        </p15:guide>
        <p15:guide id="8" pos="476">
          <p15:clr>
            <a:srgbClr val="A4A3A4"/>
          </p15:clr>
        </p15:guide>
        <p15:guide id="11" pos="453" userDrawn="1">
          <p15:clr>
            <a:srgbClr val="A4A3A4"/>
          </p15:clr>
        </p15:guide>
        <p15:guide id="14" pos="657" userDrawn="1">
          <p15:clr>
            <a:srgbClr val="A4A3A4"/>
          </p15:clr>
        </p15:guide>
        <p15:guide id="18" orient="horz" pos="441" userDrawn="1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940" userDrawn="1">
          <p15:clr>
            <a:srgbClr val="A4A3A4"/>
          </p15:clr>
        </p15:guide>
        <p15:guide id="22" orient="horz" pos="781" userDrawn="1">
          <p15:clr>
            <a:srgbClr val="A4A3A4"/>
          </p15:clr>
        </p15:guide>
        <p15:guide id="24" pos="4150" userDrawn="1">
          <p15:clr>
            <a:srgbClr val="A4A3A4"/>
          </p15:clr>
        </p15:guide>
        <p15:guide id="25" pos="52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uiju" initials="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E"/>
    <a:srgbClr val="0B5395"/>
    <a:srgbClr val="089CA3"/>
    <a:srgbClr val="CC6600"/>
    <a:srgbClr val="0CA0C7"/>
    <a:srgbClr val="A6A6A6"/>
    <a:srgbClr val="ECECEC"/>
    <a:srgbClr val="E6E6E6"/>
    <a:srgbClr val="59595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6CEAE3-E5AE-44CD-858D-2F79C168E2E9}" v="3" dt="2021-04-28T13:49:29.8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4" autoAdjust="0"/>
    <p:restoredTop sz="92991" autoAdjust="0"/>
  </p:normalViewPr>
  <p:slideViewPr>
    <p:cSldViewPr snapToGrid="0" snapToObjects="1" showGuides="1">
      <p:cViewPr varScale="1">
        <p:scale>
          <a:sx n="100" d="100"/>
          <a:sy n="100" d="100"/>
        </p:scale>
        <p:origin x="197" y="58"/>
      </p:cViewPr>
      <p:guideLst>
        <p:guide orient="horz" pos="1144"/>
        <p:guide orient="horz" pos="1008"/>
        <p:guide orient="horz" pos="735"/>
        <p:guide pos="476"/>
        <p:guide pos="453"/>
        <p:guide pos="657"/>
        <p:guide orient="horz" pos="441"/>
        <p:guide pos="499"/>
        <p:guide orient="horz" pos="940"/>
        <p:guide orient="horz" pos="781"/>
        <p:guide pos="4150"/>
        <p:guide pos="52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font" Target="fonts/font6.fntdata"/><Relationship Id="rId84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87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commentAuthors" Target="commentAuthors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7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handoutMaster" Target="handoutMasters/handoutMaster1.xml"/><Relationship Id="rId75" Type="http://schemas.openxmlformats.org/officeDocument/2006/relationships/font" Target="fonts/font5.fntdata"/><Relationship Id="rId83" Type="http://schemas.openxmlformats.org/officeDocument/2006/relationships/presProps" Target="presProps.xml"/><Relationship Id="rId88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086CEAE3-E5AE-44CD-858D-2F79C168E2E9}"/>
    <pc:docChg chg="custSel delSld modSld">
      <pc:chgData name="홍필두" userId="a613eac9-2ee1-4936-8d5c-6f3d69f7b146" providerId="ADAL" clId="{086CEAE3-E5AE-44CD-858D-2F79C168E2E9}" dt="2021-04-28T13:50:58.055" v="56" actId="47"/>
      <pc:docMkLst>
        <pc:docMk/>
      </pc:docMkLst>
      <pc:sldChg chg="del">
        <pc:chgData name="홍필두" userId="a613eac9-2ee1-4936-8d5c-6f3d69f7b146" providerId="ADAL" clId="{086CEAE3-E5AE-44CD-858D-2F79C168E2E9}" dt="2021-04-28T13:47:42.964" v="0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086CEAE3-E5AE-44CD-858D-2F79C168E2E9}" dt="2021-04-28T13:47:42.964" v="0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086CEAE3-E5AE-44CD-858D-2F79C168E2E9}" dt="2021-04-28T13:47:42.964" v="0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086CEAE3-E5AE-44CD-858D-2F79C168E2E9}" dt="2021-04-28T13:47:42.964" v="0" actId="47"/>
        <pc:sldMkLst>
          <pc:docMk/>
          <pc:sldMk cId="4090281274" sldId="757"/>
        </pc:sldMkLst>
      </pc:sldChg>
      <pc:sldChg chg="del">
        <pc:chgData name="홍필두" userId="a613eac9-2ee1-4936-8d5c-6f3d69f7b146" providerId="ADAL" clId="{086CEAE3-E5AE-44CD-858D-2F79C168E2E9}" dt="2021-04-28T13:50:58.055" v="56" actId="47"/>
        <pc:sldMkLst>
          <pc:docMk/>
          <pc:sldMk cId="1601413881" sldId="851"/>
        </pc:sldMkLst>
      </pc:sldChg>
      <pc:sldChg chg="addSp modSp mod">
        <pc:chgData name="홍필두" userId="a613eac9-2ee1-4936-8d5c-6f3d69f7b146" providerId="ADAL" clId="{086CEAE3-E5AE-44CD-858D-2F79C168E2E9}" dt="2021-04-28T13:48:55.366" v="48" actId="1076"/>
        <pc:sldMkLst>
          <pc:docMk/>
          <pc:sldMk cId="2829837160" sldId="1260"/>
        </pc:sldMkLst>
        <pc:spChg chg="add mod">
          <ac:chgData name="홍필두" userId="a613eac9-2ee1-4936-8d5c-6f3d69f7b146" providerId="ADAL" clId="{086CEAE3-E5AE-44CD-858D-2F79C168E2E9}" dt="2021-04-28T13:48:55.366" v="48" actId="1076"/>
          <ac:spMkLst>
            <pc:docMk/>
            <pc:sldMk cId="2829837160" sldId="1260"/>
            <ac:spMk id="2" creationId="{0FE5EDC3-CAF4-4C8D-B8D2-E9EB09C42F29}"/>
          </ac:spMkLst>
        </pc:spChg>
      </pc:sldChg>
      <pc:sldChg chg="modSp mod">
        <pc:chgData name="홍필두" userId="a613eac9-2ee1-4936-8d5c-6f3d69f7b146" providerId="ADAL" clId="{086CEAE3-E5AE-44CD-858D-2F79C168E2E9}" dt="2021-04-28T13:49:29.861" v="52"/>
        <pc:sldMkLst>
          <pc:docMk/>
          <pc:sldMk cId="1954273716" sldId="1267"/>
        </pc:sldMkLst>
        <pc:spChg chg="mod">
          <ac:chgData name="홍필두" userId="a613eac9-2ee1-4936-8d5c-6f3d69f7b146" providerId="ADAL" clId="{086CEAE3-E5AE-44CD-858D-2F79C168E2E9}" dt="2021-04-28T13:49:29.861" v="52"/>
          <ac:spMkLst>
            <pc:docMk/>
            <pc:sldMk cId="1954273716" sldId="1267"/>
            <ac:spMk id="35" creationId="{E9573B3D-3B90-44ED-BFCD-9E81CC293208}"/>
          </ac:spMkLst>
        </pc:spChg>
      </pc:sldChg>
      <pc:sldChg chg="delSp mod">
        <pc:chgData name="홍필두" userId="a613eac9-2ee1-4936-8d5c-6f3d69f7b146" providerId="ADAL" clId="{086CEAE3-E5AE-44CD-858D-2F79C168E2E9}" dt="2021-04-28T13:50:13.038" v="55" actId="478"/>
        <pc:sldMkLst>
          <pc:docMk/>
          <pc:sldMk cId="3956101841" sldId="1276"/>
        </pc:sldMkLst>
        <pc:spChg chg="del">
          <ac:chgData name="홍필두" userId="a613eac9-2ee1-4936-8d5c-6f3d69f7b146" providerId="ADAL" clId="{086CEAE3-E5AE-44CD-858D-2F79C168E2E9}" dt="2021-04-28T13:50:13.038" v="55" actId="478"/>
          <ac:spMkLst>
            <pc:docMk/>
            <pc:sldMk cId="3956101841" sldId="1276"/>
            <ac:spMk id="2" creationId="{00000000-0000-0000-0000-000000000000}"/>
          </ac:spMkLst>
        </pc:spChg>
        <pc:spChg chg="del">
          <ac:chgData name="홍필두" userId="a613eac9-2ee1-4936-8d5c-6f3d69f7b146" providerId="ADAL" clId="{086CEAE3-E5AE-44CD-858D-2F79C168E2E9}" dt="2021-04-28T13:50:08.294" v="54" actId="478"/>
          <ac:spMkLst>
            <pc:docMk/>
            <pc:sldMk cId="3956101841" sldId="1276"/>
            <ac:spMk id="12" creationId="{61453E68-19AF-4095-8C75-63B64BD0C739}"/>
          </ac:spMkLst>
        </pc:spChg>
        <pc:spChg chg="del">
          <ac:chgData name="홍필두" userId="a613eac9-2ee1-4936-8d5c-6f3d69f7b146" providerId="ADAL" clId="{086CEAE3-E5AE-44CD-858D-2F79C168E2E9}" dt="2021-04-28T13:50:13.038" v="55" actId="478"/>
          <ac:spMkLst>
            <pc:docMk/>
            <pc:sldMk cId="3956101841" sldId="1276"/>
            <ac:spMk id="14" creationId="{00000000-0000-0000-0000-000000000000}"/>
          </ac:spMkLst>
        </pc:spChg>
        <pc:spChg chg="del">
          <ac:chgData name="홍필두" userId="a613eac9-2ee1-4936-8d5c-6f3d69f7b146" providerId="ADAL" clId="{086CEAE3-E5AE-44CD-858D-2F79C168E2E9}" dt="2021-04-28T13:50:08.294" v="54" actId="478"/>
          <ac:spMkLst>
            <pc:docMk/>
            <pc:sldMk cId="3956101841" sldId="1276"/>
            <ac:spMk id="15" creationId="{65DD9D6A-D240-4DC9-AEB1-D28D4FAE8F1C}"/>
          </ac:spMkLst>
        </pc:spChg>
      </pc:sldChg>
      <pc:sldChg chg="delSp mod">
        <pc:chgData name="홍필두" userId="a613eac9-2ee1-4936-8d5c-6f3d69f7b146" providerId="ADAL" clId="{086CEAE3-E5AE-44CD-858D-2F79C168E2E9}" dt="2021-04-28T13:49:41.781" v="53" actId="478"/>
        <pc:sldMkLst>
          <pc:docMk/>
          <pc:sldMk cId="3675133809" sldId="1292"/>
        </pc:sldMkLst>
        <pc:spChg chg="del">
          <ac:chgData name="홍필두" userId="a613eac9-2ee1-4936-8d5c-6f3d69f7b146" providerId="ADAL" clId="{086CEAE3-E5AE-44CD-858D-2F79C168E2E9}" dt="2021-04-28T13:49:41.781" v="53" actId="478"/>
          <ac:spMkLst>
            <pc:docMk/>
            <pc:sldMk cId="3675133809" sldId="1292"/>
            <ac:spMk id="18" creationId="{61453E68-19AF-4095-8C75-63B64BD0C739}"/>
          </ac:spMkLst>
        </pc:spChg>
        <pc:spChg chg="del">
          <ac:chgData name="홍필두" userId="a613eac9-2ee1-4936-8d5c-6f3d69f7b146" providerId="ADAL" clId="{086CEAE3-E5AE-44CD-858D-2F79C168E2E9}" dt="2021-04-28T13:49:41.781" v="53" actId="478"/>
          <ac:spMkLst>
            <pc:docMk/>
            <pc:sldMk cId="3675133809" sldId="1292"/>
            <ac:spMk id="19" creationId="{65DD9D6A-D240-4DC9-AEB1-D28D4FAE8F1C}"/>
          </ac:spMkLst>
        </pc:spChg>
      </pc:sldChg>
      <pc:sldMasterChg chg="delSldLayout">
        <pc:chgData name="홍필두" userId="a613eac9-2ee1-4936-8d5c-6f3d69f7b146" providerId="ADAL" clId="{086CEAE3-E5AE-44CD-858D-2F79C168E2E9}" dt="2021-04-28T13:47:42.964" v="0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086CEAE3-E5AE-44CD-858D-2F79C168E2E9}" dt="2021-04-28T13:47:42.964" v="0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2021-04-29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jpeg>
</file>

<file path=ppt/media/image22.jpeg>
</file>

<file path=ppt/media/image23.jpeg>
</file>

<file path=ppt/media/image24.png>
</file>

<file path=ppt/media/image3.jp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2021-04-29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4163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3478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0179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33780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5967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8032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2476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6794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9095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4709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16644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4709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59267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76617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1053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41657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8713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87043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2458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5239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8113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47853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469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49620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612910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58348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47352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67557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39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258272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398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708289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4755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84058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72521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76482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53924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3232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3211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13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069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4407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4627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 err="1">
                <a:solidFill>
                  <a:prstClr val="black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 클래스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</a:rPr>
                <a:t>13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798" y="4202219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F69ACEE-FE02-4858-A236-D7F18B6281B2}"/>
              </a:ext>
            </a:extLst>
          </p:cNvPr>
          <p:cNvSpPr/>
          <p:nvPr/>
        </p:nvSpPr>
        <p:spPr bwMode="auto">
          <a:xfrm>
            <a:off x="1255310" y="700088"/>
            <a:ext cx="6675525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smtClean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클래스의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기본은 변수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함수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method)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가지고 있음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871C123-4854-45E2-9019-561D0855E810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D6A5F13-11C1-4A07-86CF-73400FEA8830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844948C3-5E45-4727-BEDB-CC2C061F0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A54F09E-D77A-4DF6-8BFA-E0FA252ECFFD}"/>
              </a:ext>
            </a:extLst>
          </p:cNvPr>
          <p:cNvSpPr/>
          <p:nvPr/>
        </p:nvSpPr>
        <p:spPr bwMode="auto">
          <a:xfrm>
            <a:off x="719137" y="1686657"/>
            <a:ext cx="5768431" cy="732090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클래스는 엘리베이터라는 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 세계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(Real World)</a:t>
            </a: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개념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(Object)</a:t>
            </a: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구현한 사례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3BEFA0-E2E7-4504-9866-E769CC8A9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2" y="2530761"/>
            <a:ext cx="7343458" cy="2300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설계하는 사람과 전체 프로그램을 구현하는 사람이 다를 수 있음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클래스의 세부 내용은 복잡성을 가지기 때문에 내용을 은닉하고 인터페이스만으로 클래스를 사용하도록 단순화 함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즉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TV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내부에 어떠한 처리과정이 일어나는지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(Object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사용자에게는 관심 없고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채널과 볼륨스위치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인터페이스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 밖에 보여지면 됨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인터페이스를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up, down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정도만 프로그램에서 제어할 수 있도록 한다면 프로그램은 간단히 구현될 것임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F9E7F91-240E-4212-A78C-AA75A92ADBF8}"/>
              </a:ext>
            </a:extLst>
          </p:cNvPr>
          <p:cNvCxnSpPr>
            <a:cxnSpLocks/>
          </p:cNvCxnSpPr>
          <p:nvPr/>
        </p:nvCxnSpPr>
        <p:spPr bwMode="auto">
          <a:xfrm>
            <a:off x="719572" y="1594829"/>
            <a:ext cx="7211264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EB6BE8E-6E27-4EBB-A3B6-BF7EB90EC6E1}"/>
              </a:ext>
            </a:extLst>
          </p:cNvPr>
          <p:cNvCxnSpPr>
            <a:cxnSpLocks/>
          </p:cNvCxnSpPr>
          <p:nvPr/>
        </p:nvCxnSpPr>
        <p:spPr bwMode="auto">
          <a:xfrm>
            <a:off x="719572" y="4831499"/>
            <a:ext cx="7356119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293319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041E51-B927-4820-8A29-8992BC83C8BD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class elevator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이용한다면 프로그램은 쉽게 구현됨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7C74134-CB0B-4888-8C64-15FAA3BBD16A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D72ACF4-B381-4C28-9950-BA135BD31A5B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5D0D331-1701-46AC-ABE9-6C1E0A53F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460F2F-9912-4383-B416-28210562F54D}"/>
              </a:ext>
            </a:extLst>
          </p:cNvPr>
          <p:cNvSpPr/>
          <p:nvPr/>
        </p:nvSpPr>
        <p:spPr bwMode="auto">
          <a:xfrm>
            <a:off x="1255311" y="1346573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일단 프로그램을 개념중심으로 먼저 구현한 후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class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내부를 구현하는 방법도 적용이 가능함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34A7FDE-ABB4-407D-BF8B-CAF199D05117}"/>
              </a:ext>
            </a:extLst>
          </p:cNvPr>
          <p:cNvGrpSpPr/>
          <p:nvPr/>
        </p:nvGrpSpPr>
        <p:grpSpPr>
          <a:xfrm>
            <a:off x="719572" y="1346573"/>
            <a:ext cx="507705" cy="732091"/>
            <a:chOff x="593089" y="2787774"/>
            <a:chExt cx="507705" cy="732091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E0ECF44-8C09-47F0-AED3-CAF74CCAAD59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770A136-30EC-4993-866E-524DA5D74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E1C6805-54AA-4819-8287-1FAF4BEE4BF2}"/>
              </a:ext>
            </a:extLst>
          </p:cNvPr>
          <p:cNvGrpSpPr/>
          <p:nvPr/>
        </p:nvGrpSpPr>
        <p:grpSpPr>
          <a:xfrm>
            <a:off x="720796" y="2227974"/>
            <a:ext cx="5876853" cy="2584691"/>
            <a:chOff x="702526" y="2051169"/>
            <a:chExt cx="5890479" cy="4427445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80C3301-ADFC-4487-9CC8-AFCA19A71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76A61093-0F63-43E9-AC01-BCF16A5ADF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3"/>
              <a:ext cx="5890479" cy="3762935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DDCE633B-6F48-4D3A-91BB-CC2DE210E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298338"/>
              <a:ext cx="5890479" cy="180276"/>
            </a:xfrm>
            <a:prstGeom prst="rect">
              <a:avLst/>
            </a:prstGeom>
          </p:spPr>
        </p:pic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CA2847C-0F6A-4916-B23B-07CA8C011C54}"/>
              </a:ext>
            </a:extLst>
          </p:cNvPr>
          <p:cNvSpPr/>
          <p:nvPr/>
        </p:nvSpPr>
        <p:spPr bwMode="auto">
          <a:xfrm>
            <a:off x="720795" y="2406281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void main()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{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class *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elevator;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if(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올라가라는 전기 신호가 왔다면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) 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-&gt;up();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else if(</a:t>
            </a:r>
            <a:r>
              <a:rPr lang="ko-KR" altLang="en-US" dirty="0">
                <a:latin typeface="Consolas" panose="020B0609020204030204" pitchFamily="49" charset="0"/>
                <a:ea typeface="굴림" panose="020B0600000101010101" pitchFamily="50" charset="-127"/>
              </a:rPr>
              <a:t>내려가라는 전기 신호가 왔다면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    </a:t>
            </a:r>
            <a:r>
              <a:rPr lang="en-US" altLang="ko-KR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-&gt;down();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499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1460F2F-9912-4383-B416-28210562F54D}"/>
              </a:ext>
            </a:extLst>
          </p:cNvPr>
          <p:cNvSpPr/>
          <p:nvPr/>
        </p:nvSpPr>
        <p:spPr bwMode="auto">
          <a:xfrm>
            <a:off x="1255311" y="709613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class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안에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elevator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기능을 세세히 정의하지만 사용하는 입장에서는 알 필요는 없음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34A7FDE-ABB4-407D-BF8B-CAF199D05117}"/>
              </a:ext>
            </a:extLst>
          </p:cNvPr>
          <p:cNvGrpSpPr/>
          <p:nvPr/>
        </p:nvGrpSpPr>
        <p:grpSpPr>
          <a:xfrm>
            <a:off x="719572" y="709613"/>
            <a:ext cx="507705" cy="732091"/>
            <a:chOff x="593089" y="2787774"/>
            <a:chExt cx="507705" cy="732091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E0ECF44-8C09-47F0-AED3-CAF74CCAAD59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770A136-30EC-4993-866E-524DA5D74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521B3CC-8095-473D-A269-70491BFD4820}"/>
              </a:ext>
            </a:extLst>
          </p:cNvPr>
          <p:cNvSpPr/>
          <p:nvPr/>
        </p:nvSpPr>
        <p:spPr bwMode="auto">
          <a:xfrm>
            <a:off x="1255311" y="156807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이러한 클래스를 정의할 수 있음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kumimoji="0" lang="ko-KR" altLang="en-US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3C0E43D-A274-4D9B-AA21-23C0A97F85FF}"/>
              </a:ext>
            </a:extLst>
          </p:cNvPr>
          <p:cNvGrpSpPr/>
          <p:nvPr/>
        </p:nvGrpSpPr>
        <p:grpSpPr>
          <a:xfrm>
            <a:off x="719572" y="1568079"/>
            <a:ext cx="507705" cy="497174"/>
            <a:chOff x="820492" y="3806335"/>
            <a:chExt cx="507705" cy="49717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F796F3F-9D7F-41D5-B5F4-9A6C65848237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A854D77D-8689-42A5-8E7B-0A4755611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AD9F26E3-7B12-4D5B-BFED-2611969E87F5}"/>
              </a:ext>
            </a:extLst>
          </p:cNvPr>
          <p:cNvSpPr/>
          <p:nvPr/>
        </p:nvSpPr>
        <p:spPr>
          <a:xfrm rot="20498324">
            <a:off x="762235" y="2322729"/>
            <a:ext cx="900112" cy="419100"/>
          </a:xfrm>
          <a:prstGeom prst="homePlate">
            <a:avLst/>
          </a:prstGeom>
          <a:solidFill>
            <a:srgbClr val="C00000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BUT</a:t>
            </a:r>
            <a:endParaRPr lang="ko-KR" altLang="en-US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3695792-A083-4FD9-A688-A3387A0B6B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5444" y="2292899"/>
            <a:ext cx="4809657" cy="9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Java, C++, C#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같은 객체지향 언어가 아니기 때문에 기능이 상대적으로 부족하고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개념정의가 어려운 부분이 존재함</a:t>
            </a:r>
          </a:p>
        </p:txBody>
      </p:sp>
    </p:spTree>
    <p:extLst>
      <p:ext uri="{BB962C8B-B14F-4D97-AF65-F5344CB8AC3E}">
        <p14:creationId xmlns:p14="http://schemas.microsoft.com/office/powerpoint/2010/main" val="888593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9690959-EF55-409F-AC68-C991481BDF0C}"/>
              </a:ext>
            </a:extLst>
          </p:cNvPr>
          <p:cNvGrpSpPr/>
          <p:nvPr/>
        </p:nvGrpSpPr>
        <p:grpSpPr>
          <a:xfrm>
            <a:off x="720796" y="717452"/>
            <a:ext cx="5876853" cy="4251566"/>
            <a:chOff x="702526" y="2051169"/>
            <a:chExt cx="5890479" cy="7282718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2BA3577-C25C-4A31-B7DB-81E6E7C729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0E4ADF2E-53C4-47FC-91F3-0759BB814B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6618208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88B8718-3344-486C-B6F1-B9D32B14C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9153611"/>
              <a:ext cx="5890479" cy="180276"/>
            </a:xfrm>
            <a:prstGeom prst="rect">
              <a:avLst/>
            </a:prstGeom>
          </p:spPr>
        </p:pic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BBEFB3E-648C-4AC3-BD24-202C80AA0F44}"/>
              </a:ext>
            </a:extLst>
          </p:cNvPr>
          <p:cNvSpPr/>
          <p:nvPr/>
        </p:nvSpPr>
        <p:spPr bwMode="auto">
          <a:xfrm>
            <a:off x="720795" y="895759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class  elevator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{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int limit-up-floor=10;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최상위 층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int down-floor=0;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최하위층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int floor; //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현재층</a:t>
            </a:r>
            <a:endParaRPr lang="ko-KR" altLang="en-US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char help[100]; 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void up() 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엘리베이터가 올라감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{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if (floor == limit-up-floor)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help=“ last-floor”;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else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floor++;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최상층이 아닐 때 한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층씩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올라감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}     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void down()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엘리베이터가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내려감</a:t>
            </a:r>
            <a:endParaRPr lang="ko-KR" altLang="en-US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{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if (floor == limit-down-floor)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help=“ last-floor”;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else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      floor++; //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최하층이 아닐 때 한 </a:t>
            </a:r>
            <a:r>
              <a:rPr lang="ko-KR" altLang="en-US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층씩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올라감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}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E5EDC3-CAF4-4C8D-B8D2-E9EB09C42F29}"/>
              </a:ext>
            </a:extLst>
          </p:cNvPr>
          <p:cNvSpPr txBox="1"/>
          <p:nvPr/>
        </p:nvSpPr>
        <p:spPr>
          <a:xfrm>
            <a:off x="3882260" y="906009"/>
            <a:ext cx="2425664" cy="3970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pPr algn="ctr" latinLnBrk="0">
              <a:lnSpc>
                <a:spcPct val="120000"/>
              </a:lnSpc>
              <a:spcAft>
                <a:spcPts val="1200"/>
              </a:spcAft>
            </a:pPr>
            <a:r>
              <a:rPr lang="en-US" altLang="ko-KR" b="1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Java</a:t>
            </a:r>
            <a:r>
              <a:rPr lang="ko-KR" altLang="en-US" b="1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프로그램에서 예시</a:t>
            </a:r>
          </a:p>
        </p:txBody>
      </p:sp>
    </p:spTree>
    <p:extLst>
      <p:ext uri="{BB962C8B-B14F-4D97-AF65-F5344CB8AC3E}">
        <p14:creationId xmlns:p14="http://schemas.microsoft.com/office/powerpoint/2010/main" val="2829837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클래스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4F6738A-3CEC-4554-A4D7-98B1C12DB70E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앞의 일반적 클래스 예시를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파이썬으로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구현함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9EC47E0-4A50-48E8-B73C-E2DFC7560A7E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E449F93-A9A3-44CC-B08C-34BD516384D9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26B9F57-4207-4A9A-A431-C820989CF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9128650-1BBF-4495-BE6E-E7A2185522FA}"/>
              </a:ext>
            </a:extLst>
          </p:cNvPr>
          <p:cNvSpPr/>
          <p:nvPr/>
        </p:nvSpPr>
        <p:spPr bwMode="auto">
          <a:xfrm>
            <a:off x="1255311" y="1346573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먼저 전체를 따라서 코딩을 해 본 후 하나씩 깊게 살펴보도록 함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97E3F37-6076-4BCD-A24A-E0836829D614}"/>
              </a:ext>
            </a:extLst>
          </p:cNvPr>
          <p:cNvGrpSpPr/>
          <p:nvPr/>
        </p:nvGrpSpPr>
        <p:grpSpPr>
          <a:xfrm>
            <a:off x="719572" y="1346573"/>
            <a:ext cx="507705" cy="732091"/>
            <a:chOff x="593089" y="2787774"/>
            <a:chExt cx="507705" cy="73209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EE857A15-7361-4B4E-84F0-F01ECE949BB0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2BB4BB97-8FFE-49B5-B497-C8A4B896B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4158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클래스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4F6738A-3CEC-4554-A4D7-98B1C12DB70E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아래는 클래스를 이용한 메인 처리 부분임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9EC47E0-4A50-48E8-B73C-E2DFC7560A7E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E449F93-A9A3-44CC-B08C-34BD516384D9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26B9F57-4207-4A9A-A431-C820989CF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B133E3A-1DB7-4DD3-AA83-A632B01E4BFB}"/>
              </a:ext>
            </a:extLst>
          </p:cNvPr>
          <p:cNvGrpSpPr/>
          <p:nvPr/>
        </p:nvGrpSpPr>
        <p:grpSpPr>
          <a:xfrm>
            <a:off x="720796" y="1346573"/>
            <a:ext cx="6861104" cy="1830723"/>
            <a:chOff x="702526" y="2051169"/>
            <a:chExt cx="5890479" cy="313593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B8F93D5-B14A-4698-9818-12855D157F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E68CACD-146E-4BA3-8A5D-91CAF45900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264944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3CDFAB97-12BC-4F27-AD78-8216E72F21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006829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521992-BC0B-4C0A-BDF6-A31F7EAA7F8D}"/>
              </a:ext>
            </a:extLst>
          </p:cNvPr>
          <p:cNvSpPr/>
          <p:nvPr/>
        </p:nvSpPr>
        <p:spPr bwMode="auto">
          <a:xfrm>
            <a:off x="720795" y="1524880"/>
            <a:ext cx="694683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= elevator(1,15,0,"") #(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현재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최저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최고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15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메시지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                             #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값으로 클래스생성</a:t>
            </a:r>
          </a:p>
          <a:p>
            <a:pPr algn="l" latinLnBrk="0"/>
            <a:endParaRPr lang="ko-KR" altLang="en-US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in range(20):  #20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번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up()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를 실행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myclass.up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in range(20):  #20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번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down()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을 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myclass.down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  <p:sp>
        <p:nvSpPr>
          <p:cNvPr id="22" name="위로 굽은 화살표 22">
            <a:extLst>
              <a:ext uri="{FF2B5EF4-FFF2-40B4-BE49-F238E27FC236}">
                <a16:creationId xmlns:a16="http://schemas.microsoft.com/office/drawing/2014/main" id="{D299ED06-C423-4F0C-B56D-67B6B56675F7}"/>
              </a:ext>
            </a:extLst>
          </p:cNvPr>
          <p:cNvSpPr/>
          <p:nvPr/>
        </p:nvSpPr>
        <p:spPr bwMode="auto">
          <a:xfrm rot="5400000">
            <a:off x="4981222" y="3201050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E3B2F3D-9E03-4BE4-9B19-F4D511FEAC01}"/>
              </a:ext>
            </a:extLst>
          </p:cNvPr>
          <p:cNvGrpSpPr/>
          <p:nvPr/>
        </p:nvGrpSpPr>
        <p:grpSpPr>
          <a:xfrm>
            <a:off x="5569474" y="1936208"/>
            <a:ext cx="3307755" cy="3047538"/>
            <a:chOff x="702526" y="2051169"/>
            <a:chExt cx="5890479" cy="5220276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A51970B5-36A9-4FAF-8810-E515FE3699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57BB3400-CDD2-4FBC-BEA4-956E5A4621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4555765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4AD3B6E1-65F1-457E-96B5-60B6A8C664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091169"/>
              <a:ext cx="5890479" cy="180276"/>
            </a:xfrm>
            <a:prstGeom prst="rect">
              <a:avLst/>
            </a:prstGeom>
          </p:spPr>
        </p:pic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8A40A85-653F-46FF-8642-ED99DF737697}"/>
              </a:ext>
            </a:extLst>
          </p:cNvPr>
          <p:cNvSpPr/>
          <p:nvPr/>
        </p:nvSpPr>
        <p:spPr bwMode="auto">
          <a:xfrm>
            <a:off x="5623869" y="2112412"/>
            <a:ext cx="2967944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3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4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5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~~~0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3559803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클래스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4F6738A-3CEC-4554-A4D7-98B1C12DB70E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부분은 다음과 같이 구현함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9EC47E0-4A50-48E8-B73C-E2DFC7560A7E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E449F93-A9A3-44CC-B08C-34BD516384D9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26B9F57-4207-4A9A-A431-C820989CF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B133E3A-1DB7-4DD3-AA83-A632B01E4BFB}"/>
              </a:ext>
            </a:extLst>
          </p:cNvPr>
          <p:cNvGrpSpPr/>
          <p:nvPr/>
        </p:nvGrpSpPr>
        <p:grpSpPr>
          <a:xfrm>
            <a:off x="720796" y="1346573"/>
            <a:ext cx="5867329" cy="3669048"/>
            <a:chOff x="702526" y="2051169"/>
            <a:chExt cx="5890479" cy="6284894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B8F93D5-B14A-4698-9818-12855D157F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E68CACD-146E-4BA3-8A5D-91CAF45900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5620386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3CDFAB97-12BC-4F27-AD78-8216E72F21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8155787"/>
              <a:ext cx="5890479" cy="180276"/>
            </a:xfrm>
            <a:prstGeom prst="rect">
              <a:avLst/>
            </a:prstGeom>
          </p:spPr>
        </p:pic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521992-BC0B-4C0A-BDF6-A31F7EAA7F8D}"/>
              </a:ext>
            </a:extLst>
          </p:cNvPr>
          <p:cNvSpPr/>
          <p:nvPr/>
        </p:nvSpPr>
        <p:spPr bwMode="auto">
          <a:xfrm>
            <a:off x="720795" y="1524880"/>
            <a:ext cx="694683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class elevator: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__(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self,floor,limit_up_floor,limit_down_floor,msg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=floor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self.limit_up_floor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limit_up_floor</a:t>
            </a:r>
            <a:endParaRPr lang="en-US" altLang="ko-KR" sz="11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self.limit_down_floor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limit_down_floor</a:t>
            </a:r>
            <a:endParaRPr lang="en-US" altLang="ko-KR" sz="11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self.msg=msg        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def up(self):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if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==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self.limit_up_floor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self.msg="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최상층 입니다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else: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+=1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self.msg=str(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)+"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print(self.msg)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def down(self):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if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==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self.limit_down_floor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self.msg="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최하층 입니다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else: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-=1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    self.msg=str(</a:t>
            </a:r>
            <a:r>
              <a:rPr lang="en-US" altLang="ko-KR" sz="11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)+"</a:t>
            </a:r>
            <a:r>
              <a:rPr lang="ko-KR" altLang="en-US" sz="1100" dirty="0">
                <a:latin typeface="Consolas" panose="020B0609020204030204" pitchFamily="49" charset="0"/>
                <a:ea typeface="굴림" panose="020B0600000101010101" pitchFamily="50" charset="-127"/>
              </a:rPr>
              <a:t>층입니다</a:t>
            </a:r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"</a:t>
            </a:r>
          </a:p>
          <a:p>
            <a:pPr algn="l" latinLnBrk="0"/>
            <a:r>
              <a:rPr lang="en-US" altLang="ko-KR" sz="1100" dirty="0">
                <a:latin typeface="Consolas" panose="020B0609020204030204" pitchFamily="49" charset="0"/>
                <a:ea typeface="굴림" panose="020B0600000101010101" pitchFamily="50" charset="-127"/>
              </a:rPr>
              <a:t>        print(self.msg)</a:t>
            </a:r>
          </a:p>
        </p:txBody>
      </p:sp>
    </p:spTree>
    <p:extLst>
      <p:ext uri="{BB962C8B-B14F-4D97-AF65-F5344CB8AC3E}">
        <p14:creationId xmlns:p14="http://schemas.microsoft.com/office/powerpoint/2010/main" val="2138462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self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3F06B4-4F34-4902-865C-1B8410830D62}"/>
              </a:ext>
            </a:extLst>
          </p:cNvPr>
          <p:cNvSpPr/>
          <p:nvPr/>
        </p:nvSpPr>
        <p:spPr bwMode="auto">
          <a:xfrm>
            <a:off x="1255311" y="212309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함수에 첫 글자에는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기입함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27A289A-719A-4E3A-B425-2D6BF941CE1A}"/>
              </a:ext>
            </a:extLst>
          </p:cNvPr>
          <p:cNvGrpSpPr/>
          <p:nvPr/>
        </p:nvGrpSpPr>
        <p:grpSpPr>
          <a:xfrm>
            <a:off x="719572" y="2123093"/>
            <a:ext cx="507705" cy="497174"/>
            <a:chOff x="820492" y="3806335"/>
            <a:chExt cx="507705" cy="497174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BECF414-8CE1-4D6E-A8E4-DC50798AE7E8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0334EE8-79A5-4A29-BFD3-3A93B767D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C185B68-D068-417E-89F0-CF39C6996586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호출하면 하나의 복제물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인스턴스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instance)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생성됨 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8808FA7-65A5-4EC2-8244-090F59BFC3C8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5925E2D1-3DB3-4D33-8051-774AF9B60C57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E22D4CE1-E3F1-471F-A6B4-5F1FC4383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A2FBD3-126E-4B18-A57A-B6DB3D3D1B37}"/>
              </a:ext>
            </a:extLst>
          </p:cNvPr>
          <p:cNvSpPr/>
          <p:nvPr/>
        </p:nvSpPr>
        <p:spPr>
          <a:xfrm>
            <a:off x="1321986" y="1047083"/>
            <a:ext cx="925914" cy="2771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kumimoji="0" lang="en-US" altLang="ko-KR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instance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862DAE0-82BC-4033-93CF-3931BCCD6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7171" y="1492250"/>
            <a:ext cx="4809657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의미함</a:t>
            </a:r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79CC3FC6-86E8-4AC9-8584-F48AB2666052}"/>
              </a:ext>
            </a:extLst>
          </p:cNvPr>
          <p:cNvCxnSpPr>
            <a:stCxn id="2" idx="2"/>
            <a:endCxn id="28" idx="1"/>
          </p:cNvCxnSpPr>
          <p:nvPr/>
        </p:nvCxnSpPr>
        <p:spPr bwMode="auto">
          <a:xfrm rot="16200000" flipH="1">
            <a:off x="1790150" y="1319024"/>
            <a:ext cx="371814" cy="382228"/>
          </a:xfrm>
          <a:prstGeom prst="bentConnector2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EC23AD3-1634-4292-84E8-5621A420F10C}"/>
              </a:ext>
            </a:extLst>
          </p:cNvPr>
          <p:cNvSpPr/>
          <p:nvPr/>
        </p:nvSpPr>
        <p:spPr bwMode="auto">
          <a:xfrm>
            <a:off x="1255311" y="2769577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내에서 사용되는 변수들에게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self.floor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같은 방식으로 값을 가지고 있음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B212259-94D1-4E85-B47D-F44E8B51B81B}"/>
              </a:ext>
            </a:extLst>
          </p:cNvPr>
          <p:cNvGrpSpPr/>
          <p:nvPr/>
        </p:nvGrpSpPr>
        <p:grpSpPr>
          <a:xfrm>
            <a:off x="719572" y="2769577"/>
            <a:ext cx="507705" cy="732091"/>
            <a:chOff x="593089" y="2787774"/>
            <a:chExt cx="507705" cy="73209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BAEE1D1-CDA0-4CB6-B738-2F8898948985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09DF78E-BCB7-4EA0-A929-B0B3E9CEC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9188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self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B7E5383-9B8C-42DD-A3D9-E57895AD5763}"/>
              </a:ext>
            </a:extLst>
          </p:cNvPr>
          <p:cNvSpPr/>
          <p:nvPr/>
        </p:nvSpPr>
        <p:spPr bwMode="auto">
          <a:xfrm>
            <a:off x="328614" y="1888530"/>
            <a:ext cx="2557462" cy="409375"/>
          </a:xfrm>
          <a:prstGeom prst="rect">
            <a:avLst/>
          </a:prstGeom>
          <a:solidFill>
            <a:srgbClr val="0B5395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class elevator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79A8BDD-2D6F-49B9-9036-9BFD84478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638" y="2413241"/>
            <a:ext cx="2655887" cy="869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B5395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 선언일 뿐 어떤 메모리 공간이나 정의된 함수들이 만들어진 상태는 아님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F702CD2-5326-40CF-B941-667C3B90799D}"/>
              </a:ext>
            </a:extLst>
          </p:cNvPr>
          <p:cNvSpPr/>
          <p:nvPr/>
        </p:nvSpPr>
        <p:spPr bwMode="auto">
          <a:xfrm>
            <a:off x="3554791" y="699252"/>
            <a:ext cx="3005137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myclass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elevator()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A0C9B67-8997-4A1F-A8DA-E316D7797D79}"/>
              </a:ext>
            </a:extLst>
          </p:cNvPr>
          <p:cNvSpPr/>
          <p:nvPr/>
        </p:nvSpPr>
        <p:spPr bwMode="auto">
          <a:xfrm>
            <a:off x="3554791" y="2788685"/>
            <a:ext cx="3005137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yourclass</a:t>
            </a:r>
            <a:r>
              <a:rPr kumimoji="0" lang="en-US" altLang="ko-KR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 elevator()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1C3AACF-7855-4E7C-B038-E1ADE45D6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0516" y="1223963"/>
            <a:ext cx="2798384" cy="1438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호출하면서 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 가능한 실체인 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instance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생성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kumimoji="0" lang="en-US" altLang="ko-KR" sz="16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myclass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라고 지칭되는 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instance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정의함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795AB3C-14FA-404E-AF1C-CE720965F9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466" y="3348531"/>
            <a:ext cx="3331784" cy="1607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곳에서 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elevator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클래스라는 틀을 가지고 </a:t>
            </a:r>
            <a:r>
              <a:rPr kumimoji="0" lang="en-US" altLang="ko-KR" sz="16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yourclass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라는 </a:t>
            </a:r>
            <a:r>
              <a:rPr kumimoji="0" lang="ko-KR" altLang="en-US" sz="16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인스탄스를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생성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즉 </a:t>
            </a:r>
            <a:r>
              <a:rPr kumimoji="0" lang="en-US" altLang="ko-KR" sz="16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myclass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kumimoji="0" lang="en-US" altLang="ko-KR" sz="16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yourclass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전혀 다른 메모리 공간과 메소드를 갖는 객체</a:t>
            </a:r>
            <a:r>
              <a:rPr kumimoji="0" lang="en-US" altLang="ko-KR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(object)</a:t>
            </a:r>
            <a:r>
              <a:rPr kumimoji="0" lang="ko-KR" altLang="en-US" sz="16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C3CB00F-6B83-45EF-ADA0-3A7666CEEC38}"/>
              </a:ext>
            </a:extLst>
          </p:cNvPr>
          <p:cNvSpPr/>
          <p:nvPr/>
        </p:nvSpPr>
        <p:spPr>
          <a:xfrm>
            <a:off x="328614" y="2356091"/>
            <a:ext cx="2557462" cy="992440"/>
          </a:xfrm>
          <a:prstGeom prst="rect">
            <a:avLst/>
          </a:prstGeom>
          <a:noFill/>
          <a:ln w="19050">
            <a:solidFill>
              <a:srgbClr val="0B539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8654DFB-C686-4FC6-B170-7399CF820C7D}"/>
              </a:ext>
            </a:extLst>
          </p:cNvPr>
          <p:cNvSpPr/>
          <p:nvPr/>
        </p:nvSpPr>
        <p:spPr>
          <a:xfrm>
            <a:off x="3554790" y="1166813"/>
            <a:ext cx="3005137" cy="1490662"/>
          </a:xfrm>
          <a:prstGeom prst="rect">
            <a:avLst/>
          </a:prstGeom>
          <a:noFill/>
          <a:ln w="19050">
            <a:solidFill>
              <a:srgbClr val="0CA0C7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C59CD9D-9E29-46F9-9EEC-431E5C362DB8}"/>
              </a:ext>
            </a:extLst>
          </p:cNvPr>
          <p:cNvSpPr/>
          <p:nvPr/>
        </p:nvSpPr>
        <p:spPr>
          <a:xfrm>
            <a:off x="3554790" y="3282891"/>
            <a:ext cx="3005137" cy="1673557"/>
          </a:xfrm>
          <a:prstGeom prst="rect">
            <a:avLst/>
          </a:prstGeom>
          <a:noFill/>
          <a:ln w="19050">
            <a:solidFill>
              <a:srgbClr val="0CA0C7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43143D0C-277C-4C57-8496-0D1EE82F6315}"/>
              </a:ext>
            </a:extLst>
          </p:cNvPr>
          <p:cNvCxnSpPr>
            <a:stCxn id="38" idx="3"/>
            <a:endCxn id="40" idx="1"/>
          </p:cNvCxnSpPr>
          <p:nvPr/>
        </p:nvCxnSpPr>
        <p:spPr bwMode="auto">
          <a:xfrm flipV="1">
            <a:off x="2886076" y="903940"/>
            <a:ext cx="668715" cy="1189278"/>
          </a:xfrm>
          <a:prstGeom prst="bentConnector3">
            <a:avLst/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DD1345A7-DD0D-4395-9253-729F9727149F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 bwMode="auto">
          <a:xfrm>
            <a:off x="2886076" y="2093218"/>
            <a:ext cx="668715" cy="900155"/>
          </a:xfrm>
          <a:prstGeom prst="bentConnector3">
            <a:avLst>
              <a:gd name="adj1" fmla="val 50000"/>
            </a:avLst>
          </a:prstGeom>
          <a:noFill/>
          <a:ln w="190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26551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self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554E3D-EB46-44BF-B2FB-04D641C3F3AC}"/>
              </a:ext>
            </a:extLst>
          </p:cNvPr>
          <p:cNvSpPr/>
          <p:nvPr/>
        </p:nvSpPr>
        <p:spPr bwMode="auto">
          <a:xfrm>
            <a:off x="1255311" y="246289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각각의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instance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라는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정의값으로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분리됨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B01A692-9A52-4AFA-AF46-C272293E8344}"/>
              </a:ext>
            </a:extLst>
          </p:cNvPr>
          <p:cNvGrpSpPr/>
          <p:nvPr/>
        </p:nvGrpSpPr>
        <p:grpSpPr>
          <a:xfrm>
            <a:off x="719572" y="2462893"/>
            <a:ext cx="507705" cy="497174"/>
            <a:chOff x="820492" y="3806335"/>
            <a:chExt cx="507705" cy="49717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34BF9FE-46D2-479A-9C82-053A749286F0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18AEF5D-E936-4D33-B494-2692A90D5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E96F5A1-4454-4EC1-B07A-E46C05328DD6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같은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엘레베이터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라는 설계도를 가지고 만들어진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myclass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yourclass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B6BA885-9D7C-41DB-8556-5B7E53E28025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8DE9FE-B40D-4A91-A5C0-0AA4250761AC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645FCBD-DE53-408C-A80C-43E51A43D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40046A7-61CD-43EF-A428-47083A2D5812}"/>
              </a:ext>
            </a:extLst>
          </p:cNvPr>
          <p:cNvSpPr/>
          <p:nvPr/>
        </p:nvSpPr>
        <p:spPr bwMode="auto">
          <a:xfrm>
            <a:off x="1255311" y="1581490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다음을 실행하면 두 엘리베이터가 각각 다른 값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함수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(method)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저장되어 있음을 알 수 있음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BBC00F3-56E4-4AC9-AD3A-CDC3011619F8}"/>
              </a:ext>
            </a:extLst>
          </p:cNvPr>
          <p:cNvGrpSpPr/>
          <p:nvPr/>
        </p:nvGrpSpPr>
        <p:grpSpPr>
          <a:xfrm>
            <a:off x="719572" y="1581490"/>
            <a:ext cx="507705" cy="732091"/>
            <a:chOff x="593089" y="2787774"/>
            <a:chExt cx="507705" cy="73209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1364A11-DD22-4360-9A4C-708040A5CAC8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F31C729-A053-4626-9372-C1C441FAD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273A577-92DB-480B-910B-E636D7A2A4B8}"/>
              </a:ext>
            </a:extLst>
          </p:cNvPr>
          <p:cNvSpPr/>
          <p:nvPr/>
        </p:nvSpPr>
        <p:spPr bwMode="auto">
          <a:xfrm>
            <a:off x="1255311" y="3109377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어렵지만 차분이 생각해 보고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계속 따라서 사용하다 보면 규칙이 보임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0994D6D4-75F8-4BC3-AC10-A814F5CD8CA5}"/>
              </a:ext>
            </a:extLst>
          </p:cNvPr>
          <p:cNvGrpSpPr/>
          <p:nvPr/>
        </p:nvGrpSpPr>
        <p:grpSpPr>
          <a:xfrm>
            <a:off x="719572" y="3109377"/>
            <a:ext cx="507705" cy="732091"/>
            <a:chOff x="593089" y="2787774"/>
            <a:chExt cx="507705" cy="73209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BD661E10-0986-434C-8C6B-B8214AD8B3EB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89139F5B-8F25-41F5-A4C0-9575EA157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2873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메서드 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유틸리티 클래스 </a:t>
              </a: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>
            <a:extLst>
              <a:ext uri="{FF2B5EF4-FFF2-40B4-BE49-F238E27FC236}">
                <a16:creationId xmlns:a16="http://schemas.microsoft.com/office/drawing/2014/main" id="{4C7BA452-54D0-4937-B640-E96F1662AB98}"/>
              </a:ext>
            </a:extLst>
          </p:cNvPr>
          <p:cNvGrpSpPr/>
          <p:nvPr/>
        </p:nvGrpSpPr>
        <p:grpSpPr>
          <a:xfrm>
            <a:off x="696711" y="710714"/>
            <a:ext cx="7944052" cy="3029664"/>
            <a:chOff x="696711" y="700088"/>
            <a:chExt cx="8052002" cy="3029664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0A27DD34-B4F2-49A6-A5AE-1AC1A04C8157}"/>
                </a:ext>
              </a:extLst>
            </p:cNvPr>
            <p:cNvGrpSpPr/>
            <p:nvPr/>
          </p:nvGrpSpPr>
          <p:grpSpPr>
            <a:xfrm>
              <a:off x="696711" y="700088"/>
              <a:ext cx="8052002" cy="282692"/>
              <a:chOff x="696711" y="700088"/>
              <a:chExt cx="8052002" cy="282692"/>
            </a:xfrm>
          </p:grpSpPr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0FAF6642-C628-4869-987E-29966E5EA8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696711" y="700088"/>
                <a:ext cx="8052001" cy="282692"/>
              </a:xfrm>
              <a:prstGeom prst="rect">
                <a:avLst/>
              </a:prstGeom>
            </p:spPr>
          </p:pic>
          <p:pic>
            <p:nvPicPr>
              <p:cNvPr id="45" name="그림 44">
                <a:extLst>
                  <a:ext uri="{FF2B5EF4-FFF2-40B4-BE49-F238E27FC236}">
                    <a16:creationId xmlns:a16="http://schemas.microsoft.com/office/drawing/2014/main" id="{8865126E-6EF1-46E6-ABC5-466FDCD004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76" t="4535" r="3208" b="85580"/>
              <a:stretch/>
            </p:blipFill>
            <p:spPr>
              <a:xfrm>
                <a:off x="7496028" y="700088"/>
                <a:ext cx="1252685" cy="282692"/>
              </a:xfrm>
              <a:prstGeom prst="rect">
                <a:avLst/>
              </a:prstGeom>
            </p:spPr>
          </p:pic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F848108-7EF7-4CFA-B609-43D47FA2DE6A}"/>
                </a:ext>
              </a:extLst>
            </p:cNvPr>
            <p:cNvGrpSpPr/>
            <p:nvPr/>
          </p:nvGrpSpPr>
          <p:grpSpPr>
            <a:xfrm>
              <a:off x="696711" y="982776"/>
              <a:ext cx="8052002" cy="2641733"/>
              <a:chOff x="696711" y="982776"/>
              <a:chExt cx="8052002" cy="2641733"/>
            </a:xfrm>
          </p:grpSpPr>
          <p:pic>
            <p:nvPicPr>
              <p:cNvPr id="42" name="그림 41">
                <a:extLst>
                  <a:ext uri="{FF2B5EF4-FFF2-40B4-BE49-F238E27FC236}">
                    <a16:creationId xmlns:a16="http://schemas.microsoft.com/office/drawing/2014/main" id="{D54D968C-568D-4607-A413-05B3C3E17C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696711" y="982776"/>
                <a:ext cx="8052001" cy="2641733"/>
              </a:xfrm>
              <a:prstGeom prst="rect">
                <a:avLst/>
              </a:prstGeom>
            </p:spPr>
          </p:pic>
          <p:pic>
            <p:nvPicPr>
              <p:cNvPr id="43" name="그림 42">
                <a:extLst>
                  <a:ext uri="{FF2B5EF4-FFF2-40B4-BE49-F238E27FC236}">
                    <a16:creationId xmlns:a16="http://schemas.microsoft.com/office/drawing/2014/main" id="{AFB541F7-F028-4869-82EF-5153ADEAF2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683" t="15631" r="3207" b="64920"/>
              <a:stretch/>
            </p:blipFill>
            <p:spPr>
              <a:xfrm>
                <a:off x="8059138" y="982777"/>
                <a:ext cx="689575" cy="2632207"/>
              </a:xfrm>
              <a:prstGeom prst="rect">
                <a:avLst/>
              </a:prstGeom>
            </p:spPr>
          </p:pic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FF7AF242-CF1F-45A1-9B25-21AE02EA4B61}"/>
                </a:ext>
              </a:extLst>
            </p:cNvPr>
            <p:cNvGrpSpPr/>
            <p:nvPr/>
          </p:nvGrpSpPr>
          <p:grpSpPr>
            <a:xfrm>
              <a:off x="696711" y="3624509"/>
              <a:ext cx="8052002" cy="105243"/>
              <a:chOff x="696711" y="3624509"/>
              <a:chExt cx="8052002" cy="105243"/>
            </a:xfrm>
          </p:grpSpPr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0281CCF9-304E-4648-9E94-E4191CFEB2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696711" y="3624509"/>
                <a:ext cx="8052001" cy="105243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3B67912B-B9B7-4E18-98B6-68149F49F5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678" t="67070" r="3208" b="29249"/>
              <a:stretch/>
            </p:blipFill>
            <p:spPr>
              <a:xfrm>
                <a:off x="7961778" y="3624509"/>
                <a:ext cx="786935" cy="105243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self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9573B3D-3B90-44ED-BFCD-9E81CC293208}"/>
              </a:ext>
            </a:extLst>
          </p:cNvPr>
          <p:cNvSpPr/>
          <p:nvPr/>
        </p:nvSpPr>
        <p:spPr bwMode="auto">
          <a:xfrm>
            <a:off x="720795" y="951065"/>
            <a:ext cx="782313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= elevator(1,15,0,"") #(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현재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최저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최고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15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메시지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값으로 클래스생성</a:t>
            </a:r>
          </a:p>
          <a:p>
            <a:pPr algn="l" latinLnBrk="0"/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= elevator(5,10,-1,"") #(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현재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최저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최고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15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메시지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값으로 클래스생성</a:t>
            </a:r>
          </a:p>
          <a:p>
            <a:pPr algn="l" latinLnBrk="0"/>
            <a:endParaRPr lang="ko-KR" altLang="en-US" sz="12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in range(20):  #20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번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up()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를 실행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print("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-&gt;",end="")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myclass.up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-&gt;",end="")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yourclass.up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in range(20):  #20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번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down()</a:t>
            </a:r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을 실행</a:t>
            </a:r>
          </a:p>
          <a:p>
            <a:pPr algn="l" latinLnBrk="0"/>
            <a:r>
              <a:rPr lang="ko-KR" altLang="en-US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print("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-&gt;",end="")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myclass.down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print("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-&gt;",end="")</a:t>
            </a:r>
          </a:p>
          <a:p>
            <a:pPr algn="l" latinLnBrk="0"/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2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yourclass.down</a:t>
            </a:r>
            <a:r>
              <a:rPr lang="en-US" altLang="ko-KR" sz="12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542737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생성자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3DDC1FA-8FC3-4CC8-A44C-A09A47D92E19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처음 생성하여 인스턴스를 만들 때 호출되는 함수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(method)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CC51BC2-CBEF-4B7F-8FB0-68697912995E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2734417-0F8C-4A07-8EE4-951528EA9D17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FB3E5CF8-57EF-4862-B202-96525DFEC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590D034-7D7F-46A1-9A83-231D32099E2E}"/>
              </a:ext>
            </a:extLst>
          </p:cNvPr>
          <p:cNvSpPr/>
          <p:nvPr/>
        </p:nvSpPr>
        <p:spPr bwMode="auto">
          <a:xfrm>
            <a:off x="1255311" y="1572607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호출하는 쪽에서는 클래스 명으로 부르고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클래스에는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init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정의함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E8C56B2-16B7-4E50-8785-B3D17727F7B7}"/>
              </a:ext>
            </a:extLst>
          </p:cNvPr>
          <p:cNvGrpSpPr/>
          <p:nvPr/>
        </p:nvGrpSpPr>
        <p:grpSpPr>
          <a:xfrm>
            <a:off x="719572" y="1572607"/>
            <a:ext cx="507705" cy="732091"/>
            <a:chOff x="593089" y="2787774"/>
            <a:chExt cx="507705" cy="73209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F4AD3F0-7E79-4603-BAC6-DFE9DB5003D6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73970BE-9DA5-47DF-A0CD-D4B7D5BBD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0220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생성자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622A54-C27F-4C1D-AA5A-E969A4D7BF84}"/>
              </a:ext>
            </a:extLst>
          </p:cNvPr>
          <p:cNvSpPr/>
          <p:nvPr/>
        </p:nvSpPr>
        <p:spPr bwMode="auto">
          <a:xfrm>
            <a:off x="725676" y="700088"/>
            <a:ext cx="1950850" cy="386791"/>
          </a:xfrm>
          <a:prstGeom prst="rect">
            <a:avLst/>
          </a:prstGeom>
          <a:solidFill>
            <a:srgbClr val="089CA3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class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선언 부분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93823D9-9AEC-4F8C-8187-56AA4F9DB35F}"/>
              </a:ext>
            </a:extLst>
          </p:cNvPr>
          <p:cNvGrpSpPr/>
          <p:nvPr/>
        </p:nvGrpSpPr>
        <p:grpSpPr>
          <a:xfrm>
            <a:off x="720796" y="1166813"/>
            <a:ext cx="7673396" cy="2101275"/>
            <a:chOff x="702526" y="2051169"/>
            <a:chExt cx="5890479" cy="3599377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BB87C93-27E3-4481-9CF9-C8CDDDA094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06F4C2E-90C7-4A12-A7AC-B53AAD726D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3080778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0C7E64-2122-47A4-B101-2CB5DF298F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470270"/>
              <a:ext cx="5890479" cy="180276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68B50F-509C-449D-A390-5BB22759A1B0}"/>
              </a:ext>
            </a:extLst>
          </p:cNvPr>
          <p:cNvSpPr/>
          <p:nvPr/>
        </p:nvSpPr>
        <p:spPr bwMode="auto">
          <a:xfrm>
            <a:off x="720794" y="1345120"/>
            <a:ext cx="7380789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elevator: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self,floor,limit_up_floor,limit_down_floor,msg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self.floor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=floor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self.limit_up_floor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limit_up_floor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self.limit_down_floor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limit_down_floor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self.msg=msg        </a:t>
            </a:r>
          </a:p>
        </p:txBody>
      </p:sp>
    </p:spTree>
    <p:extLst>
      <p:ext uri="{BB962C8B-B14F-4D97-AF65-F5344CB8AC3E}">
        <p14:creationId xmlns:p14="http://schemas.microsoft.com/office/powerpoint/2010/main" val="8859020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생성자 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5)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F622A54-C27F-4C1D-AA5A-E969A4D7BF84}"/>
              </a:ext>
            </a:extLst>
          </p:cNvPr>
          <p:cNvSpPr/>
          <p:nvPr/>
        </p:nvSpPr>
        <p:spPr bwMode="auto">
          <a:xfrm>
            <a:off x="725676" y="700088"/>
            <a:ext cx="1950850" cy="386791"/>
          </a:xfrm>
          <a:prstGeom prst="rect">
            <a:avLst/>
          </a:prstGeom>
          <a:solidFill>
            <a:srgbClr val="089CA3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class </a:t>
            </a: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호출 부분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93823D9-9AEC-4F8C-8187-56AA4F9DB35F}"/>
              </a:ext>
            </a:extLst>
          </p:cNvPr>
          <p:cNvGrpSpPr/>
          <p:nvPr/>
        </p:nvGrpSpPr>
        <p:grpSpPr>
          <a:xfrm>
            <a:off x="720796" y="1166813"/>
            <a:ext cx="7673396" cy="2101275"/>
            <a:chOff x="702526" y="2051169"/>
            <a:chExt cx="5890479" cy="3599377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BB87C93-27E3-4481-9CF9-C8CDDDA094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06F4C2E-90C7-4A12-A7AC-B53AAD726D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3080778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10C7E64-2122-47A4-B101-2CB5DF298F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470270"/>
              <a:ext cx="5890479" cy="180276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68B50F-509C-449D-A390-5BB22759A1B0}"/>
              </a:ext>
            </a:extLst>
          </p:cNvPr>
          <p:cNvSpPr/>
          <p:nvPr/>
        </p:nvSpPr>
        <p:spPr bwMode="auto">
          <a:xfrm>
            <a:off x="720794" y="1345120"/>
            <a:ext cx="7380789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#(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현재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최저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최고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15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메시지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값으로 클래스생성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= elevator(1,15,0,"")</a:t>
            </a:r>
          </a:p>
          <a:p>
            <a:pPr algn="l" latinLnBrk="0"/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#(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현재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최저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0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최고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15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층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 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메시지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값으로 클래스생성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yourclass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= elevator(5,10,-1,"")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133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상속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6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E6D32FC-A8B1-4A39-9B8B-B7448445C2E0}"/>
              </a:ext>
            </a:extLst>
          </p:cNvPr>
          <p:cNvSpPr/>
          <p:nvPr/>
        </p:nvSpPr>
        <p:spPr bwMode="auto">
          <a:xfrm>
            <a:off x="719222" y="890099"/>
            <a:ext cx="5868903" cy="1272076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기존 클래스의 정의를 가지고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즉 성질을 그대로 물려받은 후  변수 및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method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의 추가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수정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변경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삭제로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또 다른 클래스를 정의하는 것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C851234-FEE7-4A2E-8480-83E54DA1BA18}"/>
              </a:ext>
            </a:extLst>
          </p:cNvPr>
          <p:cNvSpPr/>
          <p:nvPr/>
        </p:nvSpPr>
        <p:spPr bwMode="auto">
          <a:xfrm>
            <a:off x="711273" y="715622"/>
            <a:ext cx="1477528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상속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92F6419-1FE6-4C22-9AB0-B98CD3DCD05D}"/>
              </a:ext>
            </a:extLst>
          </p:cNvPr>
          <p:cNvSpPr/>
          <p:nvPr/>
        </p:nvSpPr>
        <p:spPr bwMode="auto">
          <a:xfrm>
            <a:off x="1255311" y="2336652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다음은 기존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elevator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가지고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새로운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s_elevator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생성한 예제임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5BE0D90-9A81-4DE1-A29E-2B0B851D1838}"/>
              </a:ext>
            </a:extLst>
          </p:cNvPr>
          <p:cNvGrpSpPr/>
          <p:nvPr/>
        </p:nvGrpSpPr>
        <p:grpSpPr>
          <a:xfrm>
            <a:off x="719572" y="2336652"/>
            <a:ext cx="507705" cy="732091"/>
            <a:chOff x="593089" y="2787774"/>
            <a:chExt cx="507705" cy="73209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CDEE78B-0F8A-42DF-85AB-666B712F5297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4C58228-4C4A-4C6F-8676-11F6256484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E7830CC-7F23-41FC-A135-887EA4F03767}"/>
              </a:ext>
            </a:extLst>
          </p:cNvPr>
          <p:cNvSpPr/>
          <p:nvPr/>
        </p:nvSpPr>
        <p:spPr bwMode="auto">
          <a:xfrm>
            <a:off x="1255311" y="3209171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새로운 클래스는 기존 클래스를 가져다 한 번에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두 개 층을 올라가거나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내려가는 것으로 정의하였음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674064A-19B9-439F-B57E-1CC425C8F528}"/>
              </a:ext>
            </a:extLst>
          </p:cNvPr>
          <p:cNvGrpSpPr/>
          <p:nvPr/>
        </p:nvGrpSpPr>
        <p:grpSpPr>
          <a:xfrm>
            <a:off x="719572" y="3209171"/>
            <a:ext cx="507705" cy="732091"/>
            <a:chOff x="593089" y="2787774"/>
            <a:chExt cx="507705" cy="732091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4378B0B-6417-4A29-96A8-9F7DB7CE39C5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9CB3B325-FC06-4994-9CD6-5F99682DC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DC3912E-86D5-4983-926F-6CADE9BF5275}"/>
              </a:ext>
            </a:extLst>
          </p:cNvPr>
          <p:cNvSpPr/>
          <p:nvPr/>
        </p:nvSpPr>
        <p:spPr bwMode="auto">
          <a:xfrm>
            <a:off x="1255311" y="4081690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부모클래스는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super()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명명함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477450D-60B4-47BE-A7AF-80651C966BAA}"/>
              </a:ext>
            </a:extLst>
          </p:cNvPr>
          <p:cNvGrpSpPr/>
          <p:nvPr/>
        </p:nvGrpSpPr>
        <p:grpSpPr>
          <a:xfrm>
            <a:off x="719572" y="4081691"/>
            <a:ext cx="507705" cy="497174"/>
            <a:chOff x="820492" y="3806335"/>
            <a:chExt cx="507705" cy="497174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5C5B2D8-B3DD-41F2-95C4-DC14DD60CF4D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37A04C34-F0B4-41EB-92DF-A86842DA0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0299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상속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6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2B040C1-2342-4F21-A7B8-7A470C78043B}"/>
              </a:ext>
            </a:extLst>
          </p:cNvPr>
          <p:cNvSpPr/>
          <p:nvPr/>
        </p:nvSpPr>
        <p:spPr bwMode="auto">
          <a:xfrm>
            <a:off x="725675" y="700088"/>
            <a:ext cx="2484249" cy="386791"/>
          </a:xfrm>
          <a:prstGeom prst="rect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상속된 클래스 정의 예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DA19A0A-55CD-4173-80DE-C7312FC6D5C9}"/>
              </a:ext>
            </a:extLst>
          </p:cNvPr>
          <p:cNvGrpSpPr/>
          <p:nvPr/>
        </p:nvGrpSpPr>
        <p:grpSpPr>
          <a:xfrm>
            <a:off x="720797" y="1166813"/>
            <a:ext cx="5867328" cy="2539425"/>
            <a:chOff x="702526" y="2051169"/>
            <a:chExt cx="5890479" cy="4349906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56D6BC2F-C63A-47F8-938E-8AB8199A12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F85AAC2C-B7BF-4C5C-B2F3-C4014B37BF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3865674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7A071677-7F9E-44ED-B0CB-0B34A3B63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6220799"/>
              <a:ext cx="5890479" cy="180276"/>
            </a:xfrm>
            <a:prstGeom prst="rect">
              <a:avLst/>
            </a:prstGeom>
          </p:spPr>
        </p:pic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38EA0FC-8C28-4B00-8A22-0CEC8357B71D}"/>
              </a:ext>
            </a:extLst>
          </p:cNvPr>
          <p:cNvSpPr/>
          <p:nvPr/>
        </p:nvSpPr>
        <p:spPr bwMode="auto">
          <a:xfrm>
            <a:off x="720795" y="1345120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s_elevator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(elevator):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super().__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__(1,15,0,"")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up(self):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super().up()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super().up()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down(self):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super().down()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super().down()</a:t>
            </a:r>
          </a:p>
        </p:txBody>
      </p:sp>
    </p:spTree>
    <p:extLst>
      <p:ext uri="{BB962C8B-B14F-4D97-AF65-F5344CB8AC3E}">
        <p14:creationId xmlns:p14="http://schemas.microsoft.com/office/powerpoint/2010/main" val="4267230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상속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6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2B040C1-2342-4F21-A7B8-7A470C78043B}"/>
              </a:ext>
            </a:extLst>
          </p:cNvPr>
          <p:cNvSpPr/>
          <p:nvPr/>
        </p:nvSpPr>
        <p:spPr bwMode="auto">
          <a:xfrm>
            <a:off x="725675" y="700088"/>
            <a:ext cx="4036825" cy="386791"/>
          </a:xfrm>
          <a:prstGeom prst="rect">
            <a:avLst/>
          </a:prstGeom>
          <a:solidFill>
            <a:srgbClr val="CC6600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상속된 클래스 호출과 기존 클래스 호출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DA19A0A-55CD-4173-80DE-C7312FC6D5C9}"/>
              </a:ext>
            </a:extLst>
          </p:cNvPr>
          <p:cNvGrpSpPr/>
          <p:nvPr/>
        </p:nvGrpSpPr>
        <p:grpSpPr>
          <a:xfrm>
            <a:off x="720797" y="1166813"/>
            <a:ext cx="5867328" cy="1850410"/>
            <a:chOff x="702526" y="2051169"/>
            <a:chExt cx="5890479" cy="3169658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56D6BC2F-C63A-47F8-938E-8AB8199A12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F85AAC2C-B7BF-4C5C-B2F3-C4014B37BF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2685425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7A071677-7F9E-44ED-B0CB-0B34A3B63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040551"/>
              <a:ext cx="5890479" cy="180276"/>
            </a:xfrm>
            <a:prstGeom prst="rect">
              <a:avLst/>
            </a:prstGeom>
          </p:spPr>
        </p:pic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38EA0FC-8C28-4B00-8A22-0CEC8357B71D}"/>
              </a:ext>
            </a:extLst>
          </p:cNvPr>
          <p:cNvSpPr/>
          <p:nvPr/>
        </p:nvSpPr>
        <p:spPr bwMode="auto">
          <a:xfrm>
            <a:off x="720795" y="1345120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#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= elevator(1,15,0,"")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=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s_elevator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in range(20):  #20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번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up()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를 실행</a:t>
            </a:r>
          </a:p>
          <a:p>
            <a:pPr algn="l" latinLnBrk="0"/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myclass.up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myclass.down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869225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D96E3B-9B51-427E-887C-354F92E83CBE}"/>
              </a:ext>
            </a:extLst>
          </p:cNvPr>
          <p:cNvGrpSpPr/>
          <p:nvPr/>
        </p:nvGrpSpPr>
        <p:grpSpPr>
          <a:xfrm>
            <a:off x="718802" y="700974"/>
            <a:ext cx="5869322" cy="1798452"/>
            <a:chOff x="823936" y="3883994"/>
            <a:chExt cx="5900536" cy="126845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0CB69F1-B228-41CE-9AED-56F00EA07438}"/>
                </a:ext>
              </a:extLst>
            </p:cNvPr>
            <p:cNvSpPr/>
            <p:nvPr/>
          </p:nvSpPr>
          <p:spPr bwMode="auto">
            <a:xfrm>
              <a:off x="823936" y="3883994"/>
              <a:ext cx="1426284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</a:t>
              </a: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내부 변수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85F0EB9-7D2E-4BEE-9A69-75CBCEDF9B28}"/>
                </a:ext>
              </a:extLst>
            </p:cNvPr>
            <p:cNvSpPr/>
            <p:nvPr/>
          </p:nvSpPr>
          <p:spPr bwMode="auto">
            <a:xfrm>
              <a:off x="2275777" y="3883994"/>
              <a:ext cx="4448695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216000" tIns="45720" rIns="21600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해당 클래스를 호출하는 다른 여러 개의 클래스에서 예상치 못한 접근으로 예측할 수 없는 상황을 막기 위하여 입출력을 만들어서 해당 입출력 부분으로만 클래스의 변수에 접근할 수 있도록 함</a:t>
              </a:r>
              <a:endPara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DF71763-E3CF-48BD-946D-4F3B8E250ADF}"/>
              </a:ext>
            </a:extLst>
          </p:cNvPr>
          <p:cNvSpPr/>
          <p:nvPr/>
        </p:nvSpPr>
        <p:spPr bwMode="auto">
          <a:xfrm>
            <a:off x="719139" y="2787403"/>
            <a:ext cx="1566862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기본</a:t>
            </a:r>
            <a:endParaRPr kumimoji="0" lang="ko-KR" altLang="en-US" sz="2000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D5FBE9-4698-423F-AE5D-81A81BCD25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2" y="3257551"/>
            <a:ext cx="5761777" cy="761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[getter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통한 클래스 값 가지고 오기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[setter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통한 클래스에 값 입력하기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D9271E2-92B3-4F91-B5C8-E58C7C66ACF8}"/>
              </a:ext>
            </a:extLst>
          </p:cNvPr>
          <p:cNvCxnSpPr/>
          <p:nvPr/>
        </p:nvCxnSpPr>
        <p:spPr bwMode="auto">
          <a:xfrm>
            <a:off x="719572" y="2695575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75FC1E2-BBD9-448D-92B5-E28EA9846F28}"/>
              </a:ext>
            </a:extLst>
          </p:cNvPr>
          <p:cNvCxnSpPr/>
          <p:nvPr/>
        </p:nvCxnSpPr>
        <p:spPr bwMode="auto">
          <a:xfrm>
            <a:off x="719572" y="4173776"/>
            <a:ext cx="5905066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892699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위로 굽은 화살표 22">
            <a:extLst>
              <a:ext uri="{FF2B5EF4-FFF2-40B4-BE49-F238E27FC236}">
                <a16:creationId xmlns:a16="http://schemas.microsoft.com/office/drawing/2014/main" id="{9DFCB4B2-4525-40F7-BA57-2A68FB266718}"/>
              </a:ext>
            </a:extLst>
          </p:cNvPr>
          <p:cNvSpPr/>
          <p:nvPr/>
        </p:nvSpPr>
        <p:spPr bwMode="auto">
          <a:xfrm rot="5400000">
            <a:off x="3631409" y="4284251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B241BFD-B37A-4671-A9C3-556D7612761E}"/>
              </a:ext>
            </a:extLst>
          </p:cNvPr>
          <p:cNvGrpSpPr/>
          <p:nvPr/>
        </p:nvGrpSpPr>
        <p:grpSpPr>
          <a:xfrm>
            <a:off x="720797" y="1166813"/>
            <a:ext cx="4594153" cy="3298210"/>
            <a:chOff x="702526" y="2051169"/>
            <a:chExt cx="5890479" cy="5649666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E3F95851-6DAE-447B-86EB-FF921D951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5CC601E1-75BB-4572-8B9C-D5F476C702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5165434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81C6C9E-7D4B-47A7-B8DF-7BBF249DA3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520559"/>
              <a:ext cx="5890479" cy="180276"/>
            </a:xfrm>
            <a:prstGeom prst="rect">
              <a:avLst/>
            </a:prstGeom>
          </p:spPr>
        </p:pic>
      </p:grpSp>
      <p:grpSp>
        <p:nvGrpSpPr>
          <p:cNvPr id="3" name="그룹 2"/>
          <p:cNvGrpSpPr/>
          <p:nvPr/>
        </p:nvGrpSpPr>
        <p:grpSpPr>
          <a:xfrm>
            <a:off x="4201989" y="3940118"/>
            <a:ext cx="2386137" cy="1058349"/>
            <a:chOff x="4201989" y="3940118"/>
            <a:chExt cx="2386137" cy="1058349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17408DDB-AFF8-4DF7-994B-E09D5D0531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4201990" y="3940118"/>
              <a:ext cx="2386136" cy="282692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71BFBFF1-E794-45F6-9985-28A28C66C6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4201989" y="4222809"/>
              <a:ext cx="2386137" cy="704857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FC18869C-5794-475E-923D-B3DE278166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20131" b="29118"/>
            <a:stretch/>
          </p:blipFill>
          <p:spPr>
            <a:xfrm>
              <a:off x="4201989" y="4893224"/>
              <a:ext cx="2386137" cy="105243"/>
            </a:xfrm>
            <a:prstGeom prst="rect">
              <a:avLst/>
            </a:prstGeom>
          </p:spPr>
        </p:pic>
        <p:grpSp>
          <p:nvGrpSpPr>
            <p:cNvPr id="2" name="그룹 1"/>
            <p:cNvGrpSpPr/>
            <p:nvPr/>
          </p:nvGrpSpPr>
          <p:grpSpPr>
            <a:xfrm>
              <a:off x="6003056" y="3940118"/>
              <a:ext cx="585069" cy="1058349"/>
              <a:chOff x="8905875" y="3940118"/>
              <a:chExt cx="585069" cy="1058349"/>
            </a:xfrm>
          </p:grpSpPr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17408DDB-AFF8-4DF7-994B-E09D5D0531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049" t="4535" r="3208" b="85580"/>
              <a:stretch/>
            </p:blipFill>
            <p:spPr>
              <a:xfrm>
                <a:off x="8905875" y="3940118"/>
                <a:ext cx="585069" cy="282692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1BFBFF1-E794-45F6-9985-28A28C66C66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049" t="14381" r="3208" b="45879"/>
              <a:stretch/>
            </p:blipFill>
            <p:spPr>
              <a:xfrm>
                <a:off x="8905875" y="4222809"/>
                <a:ext cx="585069" cy="704857"/>
              </a:xfrm>
              <a:prstGeom prst="rect">
                <a:avLst/>
              </a:prstGeom>
            </p:spPr>
          </p:pic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FC18869C-5794-475E-923D-B3DE278166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923" t="67202" r="3208" b="29118"/>
              <a:stretch/>
            </p:blipFill>
            <p:spPr>
              <a:xfrm>
                <a:off x="8953500" y="4893224"/>
                <a:ext cx="537444" cy="105243"/>
              </a:xfrm>
              <a:prstGeom prst="rect">
                <a:avLst/>
              </a:prstGeom>
            </p:spPr>
          </p:pic>
        </p:grpSp>
      </p:grp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BFA7E34-69BB-4AFC-A1C4-D599E92FBBC0}"/>
              </a:ext>
            </a:extLst>
          </p:cNvPr>
          <p:cNvGrpSpPr/>
          <p:nvPr/>
        </p:nvGrpSpPr>
        <p:grpSpPr>
          <a:xfrm>
            <a:off x="292696" y="558404"/>
            <a:ext cx="8660804" cy="469145"/>
            <a:chOff x="292696" y="558404"/>
            <a:chExt cx="8660804" cy="469145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FC7334F-0439-4D23-A830-7B5211411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8375848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getter, setter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통한 접근 예제로 “</a:t>
              </a: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a**b”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거듭제곱을 구하는 예제</a:t>
              </a:r>
            </a:p>
          </p:txBody>
        </p:sp>
        <p:pic>
          <p:nvPicPr>
            <p:cNvPr id="21" name="Picture 89" descr="ti122d8507 [부동산]">
              <a:extLst>
                <a:ext uri="{FF2B5EF4-FFF2-40B4-BE49-F238E27FC236}">
                  <a16:creationId xmlns:a16="http://schemas.microsoft.com/office/drawing/2014/main" id="{B63F4A6B-491E-4536-A601-F6C1333746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E717715-3222-40E3-981E-0452308DE12B}"/>
              </a:ext>
            </a:extLst>
          </p:cNvPr>
          <p:cNvSpPr/>
          <p:nvPr/>
        </p:nvSpPr>
        <p:spPr bwMode="auto">
          <a:xfrm>
            <a:off x="720795" y="1345120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=multi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getnumber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return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**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=num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m=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(5)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m.setnumber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(5)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m.getnumber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CC02C50-EAC5-40FE-9EB0-ECD2F6D77657}"/>
              </a:ext>
            </a:extLst>
          </p:cNvPr>
          <p:cNvSpPr/>
          <p:nvPr/>
        </p:nvSpPr>
        <p:spPr bwMode="auto">
          <a:xfrm>
            <a:off x="4256384" y="4116322"/>
            <a:ext cx="2967944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3125</a:t>
            </a:r>
          </a:p>
          <a:p>
            <a:pPr algn="l" latinLnBrk="0"/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729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41AE1C2-AB8C-43F5-9EEF-2B07C928DCA1}"/>
              </a:ext>
            </a:extLst>
          </p:cNvPr>
          <p:cNvSpPr/>
          <p:nvPr/>
        </p:nvSpPr>
        <p:spPr bwMode="auto">
          <a:xfrm>
            <a:off x="1255311" y="1359285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사용하는 경우에는 단순히 일반 클래스 변수 같이 사용이 가능함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D070E15-7A6A-47E8-8B4A-AFCD6D9868FC}"/>
              </a:ext>
            </a:extLst>
          </p:cNvPr>
          <p:cNvGrpSpPr/>
          <p:nvPr/>
        </p:nvGrpSpPr>
        <p:grpSpPr>
          <a:xfrm>
            <a:off x="719572" y="1359285"/>
            <a:ext cx="507705" cy="732091"/>
            <a:chOff x="593089" y="2787774"/>
            <a:chExt cx="507705" cy="7320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501E4EA-273C-4D09-B565-D2AC5C4F4767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845A1AA6-4A01-441E-9764-977FE7328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713FEE0-C081-4F87-810A-2B7452CC0FCC}"/>
              </a:ext>
            </a:extLst>
          </p:cNvPr>
          <p:cNvSpPr/>
          <p:nvPr/>
        </p:nvSpPr>
        <p:spPr bwMode="auto">
          <a:xfrm>
            <a:off x="1255311" y="72361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property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이용하여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getter,setter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정의할 수 있음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A2F682B-23A7-4987-92ED-F2E3AB49F23A}"/>
              </a:ext>
            </a:extLst>
          </p:cNvPr>
          <p:cNvGrpSpPr/>
          <p:nvPr/>
        </p:nvGrpSpPr>
        <p:grpSpPr>
          <a:xfrm>
            <a:off x="719572" y="723614"/>
            <a:ext cx="507705" cy="497174"/>
            <a:chOff x="820492" y="3806335"/>
            <a:chExt cx="507705" cy="49717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9B7FA3BF-C57F-4CD0-AF44-C0F85DD41B9A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DB9C4564-E168-4EF6-92F3-5C148B902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6101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746144"/>
            <a:chOff x="585154" y="963984"/>
            <a:chExt cx="5831985" cy="746144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클래스에 대하여 이해하고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클래스를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9" name="그룹 48"/>
          <p:cNvGrpSpPr/>
          <p:nvPr/>
        </p:nvGrpSpPr>
        <p:grpSpPr>
          <a:xfrm>
            <a:off x="756140" y="2856501"/>
            <a:ext cx="5831985" cy="746144"/>
            <a:chOff x="585154" y="963984"/>
            <a:chExt cx="5831985" cy="746144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유틸리티 클래스를 이해하고 몇몇 예제를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2110357"/>
            <a:ext cx="5831985" cy="746144"/>
            <a:chOff x="585154" y="963984"/>
            <a:chExt cx="5831985" cy="746144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특별한 의미의 메서드를 대하여 이해하고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사용할 수 있다 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위로 굽은 화살표 22">
            <a:extLst>
              <a:ext uri="{FF2B5EF4-FFF2-40B4-BE49-F238E27FC236}">
                <a16:creationId xmlns:a16="http://schemas.microsoft.com/office/drawing/2014/main" id="{D893C815-7437-45EF-9630-C26BB7293E72}"/>
              </a:ext>
            </a:extLst>
          </p:cNvPr>
          <p:cNvSpPr/>
          <p:nvPr/>
        </p:nvSpPr>
        <p:spPr bwMode="auto">
          <a:xfrm rot="5400000">
            <a:off x="3360665" y="3834890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EF008FD-0580-41DB-AE48-72727F23AAEB}"/>
              </a:ext>
            </a:extLst>
          </p:cNvPr>
          <p:cNvGrpSpPr/>
          <p:nvPr/>
        </p:nvGrpSpPr>
        <p:grpSpPr>
          <a:xfrm>
            <a:off x="720797" y="717452"/>
            <a:ext cx="4594153" cy="3298210"/>
            <a:chOff x="702526" y="2051169"/>
            <a:chExt cx="5890479" cy="564966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D559F92-5579-49D6-9BDB-409A37576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CB1D30E-5B51-4BC0-8EE8-478F4E4F4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516543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EC88434E-5C54-4580-AF3C-F9BF67814E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520559"/>
              <a:ext cx="5890479" cy="180276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96FA19-4806-4AAB-A0C9-F483F0F8516C}"/>
              </a:ext>
            </a:extLst>
          </p:cNvPr>
          <p:cNvSpPr/>
          <p:nvPr/>
        </p:nvSpPr>
        <p:spPr bwMode="auto">
          <a:xfrm>
            <a:off x="720795" y="895759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=multi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getnumber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return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**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=num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number=property(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getnumber,setnumber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m=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(5)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=5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3931246" y="3490757"/>
            <a:ext cx="3022338" cy="1642692"/>
            <a:chOff x="3931246" y="3490757"/>
            <a:chExt cx="3022338" cy="1642692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898E8E9A-BA3D-45EB-88BC-50848F0273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3931246" y="3490757"/>
              <a:ext cx="2656880" cy="282692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CB3A339-EC4B-41FD-864A-DD301D588F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3931246" y="3773448"/>
              <a:ext cx="2656880" cy="70485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FFA47C6-A535-4DBB-82FE-D5AC109D76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3931246" y="4443863"/>
              <a:ext cx="2656880" cy="105243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D20D470-7B8E-4566-A490-EC72D045B26C}"/>
                </a:ext>
              </a:extLst>
            </p:cNvPr>
            <p:cNvSpPr/>
            <p:nvPr/>
          </p:nvSpPr>
          <p:spPr bwMode="auto">
            <a:xfrm>
              <a:off x="3985640" y="3666961"/>
              <a:ext cx="2967944" cy="146648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RESTART: **.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py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3125</a:t>
              </a:r>
            </a:p>
            <a:p>
              <a:pPr algn="l" latinLnBrk="0"/>
              <a:endPara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898E8E9A-BA3D-45EB-88BC-50848F0273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4535" r="3208" b="85580"/>
            <a:stretch/>
          </p:blipFill>
          <p:spPr>
            <a:xfrm>
              <a:off x="6005513" y="3490757"/>
              <a:ext cx="582612" cy="282692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DCB3A339-EC4B-41FD-864A-DD301D588F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14381" r="3208" b="45879"/>
            <a:stretch/>
          </p:blipFill>
          <p:spPr>
            <a:xfrm>
              <a:off x="6005513" y="3773448"/>
              <a:ext cx="582612" cy="70485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FFA47C6-A535-4DBB-82FE-D5AC109D76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67202" r="3208" b="29118"/>
            <a:stretch/>
          </p:blipFill>
          <p:spPr>
            <a:xfrm>
              <a:off x="6005513" y="4443863"/>
              <a:ext cx="582612" cy="1052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9269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5CCED18-E1E9-4A0C-A2E1-DF23EB20694F}"/>
              </a:ext>
            </a:extLst>
          </p:cNvPr>
          <p:cNvSpPr/>
          <p:nvPr/>
        </p:nvSpPr>
        <p:spPr bwMode="auto">
          <a:xfrm>
            <a:off x="1255311" y="704126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데코레이터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(@)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이용하여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getter,setter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정의할 수 있음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959431E-EFC1-4920-8084-1D8122563204}"/>
              </a:ext>
            </a:extLst>
          </p:cNvPr>
          <p:cNvGrpSpPr/>
          <p:nvPr/>
        </p:nvGrpSpPr>
        <p:grpSpPr>
          <a:xfrm>
            <a:off x="719572" y="704126"/>
            <a:ext cx="507705" cy="732091"/>
            <a:chOff x="593089" y="2787774"/>
            <a:chExt cx="507705" cy="73209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D7BBE42-AC36-4335-A829-CF0AAA148076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F72041F7-11E9-4AF7-9449-62A2DA380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E9082DD-ECEE-49FD-BD28-B94AB4DD95EC}"/>
              </a:ext>
            </a:extLst>
          </p:cNvPr>
          <p:cNvSpPr/>
          <p:nvPr/>
        </p:nvSpPr>
        <p:spPr bwMode="auto">
          <a:xfrm>
            <a:off x="1255311" y="1554354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@property, @**.setter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정의함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7DDEE84-31EA-49D6-B2A9-2CA979555692}"/>
              </a:ext>
            </a:extLst>
          </p:cNvPr>
          <p:cNvGrpSpPr/>
          <p:nvPr/>
        </p:nvGrpSpPr>
        <p:grpSpPr>
          <a:xfrm>
            <a:off x="719572" y="1554355"/>
            <a:ext cx="507705" cy="497174"/>
            <a:chOff x="820492" y="3806335"/>
            <a:chExt cx="507705" cy="497174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70F800B4-E796-4F5B-A393-6ABFD9DBBBA9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1897107D-6EC2-4031-BBAF-C178700CE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8411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위로 굽은 화살표 22">
            <a:extLst>
              <a:ext uri="{FF2B5EF4-FFF2-40B4-BE49-F238E27FC236}">
                <a16:creationId xmlns:a16="http://schemas.microsoft.com/office/drawing/2014/main" id="{D893C815-7437-45EF-9630-C26BB7293E72}"/>
              </a:ext>
            </a:extLst>
          </p:cNvPr>
          <p:cNvSpPr/>
          <p:nvPr/>
        </p:nvSpPr>
        <p:spPr bwMode="auto">
          <a:xfrm rot="5400000">
            <a:off x="3360665" y="4202152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정보은닉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(getter, setter)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7)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EF008FD-0580-41DB-AE48-72727F23AAEB}"/>
              </a:ext>
            </a:extLst>
          </p:cNvPr>
          <p:cNvGrpSpPr/>
          <p:nvPr/>
        </p:nvGrpSpPr>
        <p:grpSpPr>
          <a:xfrm>
            <a:off x="720797" y="717452"/>
            <a:ext cx="4594153" cy="3552829"/>
            <a:chOff x="702526" y="2051169"/>
            <a:chExt cx="5890479" cy="608581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D559F92-5579-49D6-9BDB-409A37576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CB1D30E-5B51-4BC0-8EE8-478F4E4F4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556297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EC88434E-5C54-4580-AF3C-F9BF67814E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956708"/>
              <a:ext cx="5890479" cy="180276"/>
            </a:xfrm>
            <a:prstGeom prst="rect">
              <a:avLst/>
            </a:prstGeom>
          </p:spPr>
        </p:pic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96FA19-4806-4AAB-A0C9-F483F0F8516C}"/>
              </a:ext>
            </a:extLst>
          </p:cNvPr>
          <p:cNvSpPr/>
          <p:nvPr/>
        </p:nvSpPr>
        <p:spPr bwMode="auto">
          <a:xfrm>
            <a:off x="720795" y="895759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=multi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@property #</a:t>
            </a:r>
            <a:r>
              <a:rPr lang="ko-KR" altLang="en-US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데코레이터로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 선언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number(self):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return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**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self.multi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@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number.setter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number(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self,num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self.num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=num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m=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multibox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(5)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=5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m.number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3931246" y="3858019"/>
            <a:ext cx="3022338" cy="1642692"/>
            <a:chOff x="3931246" y="3490757"/>
            <a:chExt cx="3022338" cy="1642692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898E8E9A-BA3D-45EB-88BC-50848F0273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3931246" y="3490757"/>
              <a:ext cx="2656880" cy="282692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DCB3A339-EC4B-41FD-864A-DD301D588F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3931246" y="3773448"/>
              <a:ext cx="2656880" cy="70485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FFA47C6-A535-4DBB-82FE-D5AC109D76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3931246" y="4443863"/>
              <a:ext cx="2656880" cy="105243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D20D470-7B8E-4566-A490-EC72D045B26C}"/>
                </a:ext>
              </a:extLst>
            </p:cNvPr>
            <p:cNvSpPr/>
            <p:nvPr/>
          </p:nvSpPr>
          <p:spPr bwMode="auto">
            <a:xfrm>
              <a:off x="3985640" y="3666961"/>
              <a:ext cx="2967944" cy="146648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RESTART: **.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py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3125</a:t>
              </a:r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898E8E9A-BA3D-45EB-88BC-50848F0273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4535" r="3208" b="85580"/>
            <a:stretch/>
          </p:blipFill>
          <p:spPr>
            <a:xfrm>
              <a:off x="6005513" y="3490757"/>
              <a:ext cx="582612" cy="282692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DCB3A339-EC4B-41FD-864A-DD301D588F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14381" r="3208" b="45879"/>
            <a:stretch/>
          </p:blipFill>
          <p:spPr>
            <a:xfrm>
              <a:off x="6005513" y="3773448"/>
              <a:ext cx="582612" cy="704857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6FFA47C6-A535-4DBB-82FE-D5AC109D76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94" t="67202" r="3208" b="29118"/>
            <a:stretch/>
          </p:blipFill>
          <p:spPr>
            <a:xfrm>
              <a:off x="6005513" y="4443863"/>
              <a:ext cx="582612" cy="1052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32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 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메서드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정적 메서드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연산자 메서드</a:t>
            </a:r>
          </a:p>
        </p:txBody>
      </p:sp>
    </p:spTree>
    <p:extLst>
      <p:ext uri="{BB962C8B-B14F-4D97-AF65-F5344CB8AC3E}">
        <p14:creationId xmlns:p14="http://schemas.microsoft.com/office/powerpoint/2010/main" val="755988003"/>
      </p:ext>
    </p:extLst>
  </p:cSld>
  <p:clrMapOvr>
    <a:masterClrMapping/>
  </p:clrMapOvr>
  <p:transition spd="slow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클래스 메서드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6A6C06B-F7A6-4BFB-93B4-FF37F6EFA2F2}"/>
              </a:ext>
            </a:extLst>
          </p:cNvPr>
          <p:cNvGrpSpPr/>
          <p:nvPr/>
        </p:nvGrpSpPr>
        <p:grpSpPr>
          <a:xfrm>
            <a:off x="862085" y="735337"/>
            <a:ext cx="5726040" cy="863805"/>
            <a:chOff x="863210" y="1273718"/>
            <a:chExt cx="5904657" cy="863805"/>
          </a:xfrm>
        </p:grpSpPr>
        <p:sp>
          <p:nvSpPr>
            <p:cNvPr id="24" name="왼쪽 중괄호 23">
              <a:extLst>
                <a:ext uri="{FF2B5EF4-FFF2-40B4-BE49-F238E27FC236}">
                  <a16:creationId xmlns:a16="http://schemas.microsoft.com/office/drawing/2014/main" id="{A79E6CFA-7070-4C25-876E-4E111D4DD306}"/>
                </a:ext>
              </a:extLst>
            </p:cNvPr>
            <p:cNvSpPr/>
            <p:nvPr/>
          </p:nvSpPr>
          <p:spPr>
            <a:xfrm>
              <a:off x="863210" y="1273718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0F3B32D-C350-4C9F-B3F6-811437AD0749}"/>
                </a:ext>
              </a:extLst>
            </p:cNvPr>
            <p:cNvSpPr/>
            <p:nvPr/>
          </p:nvSpPr>
          <p:spPr>
            <a:xfrm>
              <a:off x="945306" y="1382028"/>
              <a:ext cx="57213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클래스에서 정의하는 메서드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(method,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함수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중에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몇몇 특별한 기능의 메서드를 정의하는 방법을 알아봄</a:t>
              </a:r>
            </a:p>
          </p:txBody>
        </p:sp>
        <p:sp>
          <p:nvSpPr>
            <p:cNvPr id="26" name="왼쪽 중괄호 25">
              <a:extLst>
                <a:ext uri="{FF2B5EF4-FFF2-40B4-BE49-F238E27FC236}">
                  <a16:creationId xmlns:a16="http://schemas.microsoft.com/office/drawing/2014/main" id="{396DCA11-3999-425F-B25E-E558CF121444}"/>
                </a:ext>
              </a:extLst>
            </p:cNvPr>
            <p:cNvSpPr/>
            <p:nvPr/>
          </p:nvSpPr>
          <p:spPr>
            <a:xfrm rot="10800000">
              <a:off x="6603674" y="1273719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13CB8C4-DA4A-496A-90BB-91DC6B0EDA1E}"/>
              </a:ext>
            </a:extLst>
          </p:cNvPr>
          <p:cNvSpPr/>
          <p:nvPr/>
        </p:nvSpPr>
        <p:spPr bwMode="auto">
          <a:xfrm>
            <a:off x="719222" y="1991729"/>
            <a:ext cx="5868903" cy="218509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클래스 정의를 가져다 선언하고 있는 전체의 클래스에서 공유하는 메서드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E148E1A-74E1-4A0C-9222-DDB83BE9CDA8}"/>
              </a:ext>
            </a:extLst>
          </p:cNvPr>
          <p:cNvSpPr/>
          <p:nvPr/>
        </p:nvSpPr>
        <p:spPr bwMode="auto">
          <a:xfrm>
            <a:off x="711272" y="1817252"/>
            <a:ext cx="189857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클래스 메서드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7FF26CA-B93D-445F-89D2-455BE20105A0}"/>
              </a:ext>
            </a:extLst>
          </p:cNvPr>
          <p:cNvSpPr/>
          <p:nvPr/>
        </p:nvSpPr>
        <p:spPr>
          <a:xfrm>
            <a:off x="941698" y="2974522"/>
            <a:ext cx="5487201" cy="4953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n-ea"/>
              </a:rPr>
              <a:t>선언 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: @</a:t>
            </a:r>
            <a:r>
              <a:rPr lang="en-US" altLang="ko-KR" b="1" dirty="0" err="1">
                <a:solidFill>
                  <a:schemeClr val="tx1"/>
                </a:solidFill>
                <a:latin typeface="+mn-ea"/>
              </a:rPr>
              <a:t>classmethod</a:t>
            </a:r>
            <a:endParaRPr lang="en-US" altLang="ko-KR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AF8BEAD-A07F-45A8-AA10-1C1D1B43F55B}"/>
              </a:ext>
            </a:extLst>
          </p:cNvPr>
          <p:cNvSpPr/>
          <p:nvPr/>
        </p:nvSpPr>
        <p:spPr>
          <a:xfrm>
            <a:off x="941698" y="3575670"/>
            <a:ext cx="5487201" cy="4953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+mn-ea"/>
              </a:rPr>
              <a:t>cls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 : </a:t>
            </a:r>
            <a:r>
              <a:rPr lang="ko-KR" altLang="en-US" b="1" dirty="0">
                <a:solidFill>
                  <a:schemeClr val="tx1"/>
                </a:solidFill>
                <a:latin typeface="+mn-ea"/>
              </a:rPr>
              <a:t>전체 클래스</a:t>
            </a:r>
          </a:p>
        </p:txBody>
      </p:sp>
    </p:spTree>
    <p:extLst>
      <p:ext uri="{BB962C8B-B14F-4D97-AF65-F5344CB8AC3E}">
        <p14:creationId xmlns:p14="http://schemas.microsoft.com/office/powerpoint/2010/main" val="7019887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클래스 메서드</a:t>
            </a:r>
            <a:endParaRPr kumimoji="0" lang="en-US" altLang="ko-KR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1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D574D7B-53F2-43E1-9950-B477CEF4F580}"/>
              </a:ext>
            </a:extLst>
          </p:cNvPr>
          <p:cNvGrpSpPr/>
          <p:nvPr/>
        </p:nvGrpSpPr>
        <p:grpSpPr>
          <a:xfrm>
            <a:off x="720797" y="717452"/>
            <a:ext cx="6889678" cy="3116594"/>
            <a:chOff x="702526" y="2051169"/>
            <a:chExt cx="5890479" cy="533856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307ACCD-96C3-4A5F-ABC2-0E75708F5A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856124E-163F-43ED-A7FB-409EC9CDF2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476420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DD7E1126-B86C-4268-95A7-113C6EEDF9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09460"/>
              <a:ext cx="5890479" cy="180276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E0CA0DD-F1A1-4DB2-8515-DF5CEDF2BA64}"/>
              </a:ext>
            </a:extLst>
          </p:cNvPr>
          <p:cNvSpPr/>
          <p:nvPr/>
        </p:nvSpPr>
        <p:spPr bwMode="auto">
          <a:xfrm>
            <a:off x="720795" y="895759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=0 #self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가 없는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에서 사용되는 내부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static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변수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__(self): 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myclass.cnt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+=1 #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의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static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변수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@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classmethod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#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클래스 메서드 선언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refcount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cls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): #self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가 아니라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cls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로 정의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print("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클래스 참조횟수는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",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cls.cnt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,"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회 입니다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b=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myclass.refcount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  <p:sp>
        <p:nvSpPr>
          <p:cNvPr id="17" name="위로 굽은 화살표 22">
            <a:extLst>
              <a:ext uri="{FF2B5EF4-FFF2-40B4-BE49-F238E27FC236}">
                <a16:creationId xmlns:a16="http://schemas.microsoft.com/office/drawing/2014/main" id="{64DD745D-AC97-4DF3-B4EB-F52FEB3B2E1C}"/>
              </a:ext>
            </a:extLst>
          </p:cNvPr>
          <p:cNvSpPr/>
          <p:nvPr/>
        </p:nvSpPr>
        <p:spPr bwMode="auto">
          <a:xfrm rot="5400000">
            <a:off x="4258595" y="3855468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A6C810-9A6B-4A05-808A-A773F41DB053}"/>
              </a:ext>
            </a:extLst>
          </p:cNvPr>
          <p:cNvGrpSpPr/>
          <p:nvPr/>
        </p:nvGrpSpPr>
        <p:grpSpPr>
          <a:xfrm>
            <a:off x="4829175" y="3511335"/>
            <a:ext cx="3307755" cy="1058349"/>
            <a:chOff x="702526" y="2051169"/>
            <a:chExt cx="5890479" cy="1812897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8DCDB164-9D36-42A3-9968-B253991A5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DFB64A6-08F3-47B6-B120-AA44082DA7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207384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20428FD-37EE-4012-9E22-8FB23C004F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683790"/>
              <a:ext cx="5890479" cy="180276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9155297-2984-45D0-A2D0-BF75B612BC9B}"/>
              </a:ext>
            </a:extLst>
          </p:cNvPr>
          <p:cNvSpPr/>
          <p:nvPr/>
        </p:nvSpPr>
        <p:spPr bwMode="auto">
          <a:xfrm>
            <a:off x="4883570" y="3687539"/>
            <a:ext cx="2967944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클래스 참조횟수는 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2 </a:t>
            </a:r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회 입니다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44285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정적 메서드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2)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C7230B0-5BF0-486A-8461-30A6328C7895}"/>
              </a:ext>
            </a:extLst>
          </p:cNvPr>
          <p:cNvSpPr/>
          <p:nvPr/>
        </p:nvSpPr>
        <p:spPr bwMode="auto">
          <a:xfrm>
            <a:off x="719222" y="885718"/>
            <a:ext cx="5868903" cy="13621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생성되는 클래스와는 별개로 하나의 역할을 수행하는 메서드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07E54D-13E6-40C9-BEEA-02C6537494EE}"/>
              </a:ext>
            </a:extLst>
          </p:cNvPr>
          <p:cNvSpPr/>
          <p:nvPr/>
        </p:nvSpPr>
        <p:spPr bwMode="auto">
          <a:xfrm>
            <a:off x="711272" y="711241"/>
            <a:ext cx="189857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정적 메서드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603C02B-FDA2-4DDD-ABEC-B4464875CF93}"/>
              </a:ext>
            </a:extLst>
          </p:cNvPr>
          <p:cNvSpPr/>
          <p:nvPr/>
        </p:nvSpPr>
        <p:spPr>
          <a:xfrm>
            <a:off x="941698" y="1582742"/>
            <a:ext cx="5487201" cy="4953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+mn-ea"/>
              </a:rPr>
              <a:t>선언 </a:t>
            </a:r>
            <a:r>
              <a:rPr lang="en-US" altLang="ko-KR" b="1" dirty="0">
                <a:solidFill>
                  <a:schemeClr val="tx1"/>
                </a:solidFill>
                <a:latin typeface="+mn-ea"/>
              </a:rPr>
              <a:t>: @</a:t>
            </a:r>
            <a:r>
              <a:rPr lang="en-US" altLang="ko-KR" b="1" dirty="0" err="1">
                <a:solidFill>
                  <a:schemeClr val="tx1"/>
                </a:solidFill>
                <a:latin typeface="+mn-ea"/>
              </a:rPr>
              <a:t>staticmethod</a:t>
            </a:r>
            <a:endParaRPr lang="en-US" altLang="ko-KR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E1D245D-24E5-43FC-8961-8840DADBBC5C}"/>
              </a:ext>
            </a:extLst>
          </p:cNvPr>
          <p:cNvSpPr/>
          <p:nvPr/>
        </p:nvSpPr>
        <p:spPr bwMode="auto">
          <a:xfrm>
            <a:off x="1255311" y="2447749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생성과 상관없으므로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init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kumimoji="0" lang="ko-KR" altLang="en-US" b="1" kern="0" spc="-15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수행하지 않아도 됨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62C8C1-8F75-43D0-A999-640534DF847D}"/>
              </a:ext>
            </a:extLst>
          </p:cNvPr>
          <p:cNvGrpSpPr/>
          <p:nvPr/>
        </p:nvGrpSpPr>
        <p:grpSpPr>
          <a:xfrm>
            <a:off x="719572" y="2447750"/>
            <a:ext cx="507705" cy="497174"/>
            <a:chOff x="820492" y="3806335"/>
            <a:chExt cx="507705" cy="497174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A7FC442-3471-4421-B6F2-D4E6475A8CBF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414AEC06-C1BF-4009-A973-8A81B5F41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C3C9651-2370-400B-A945-7F2A9F24CFD8}"/>
              </a:ext>
            </a:extLst>
          </p:cNvPr>
          <p:cNvSpPr/>
          <p:nvPr/>
        </p:nvSpPr>
        <p:spPr bwMode="auto">
          <a:xfrm>
            <a:off x="1255311" y="3104543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 </a:t>
            </a:r>
            <a:r>
              <a:rPr kumimoji="0" lang="en-US" altLang="ko-KR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cls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인수로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받지도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않음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1692C39-8EC2-4183-B7FF-5137DC752DE2}"/>
              </a:ext>
            </a:extLst>
          </p:cNvPr>
          <p:cNvGrpSpPr/>
          <p:nvPr/>
        </p:nvGrpSpPr>
        <p:grpSpPr>
          <a:xfrm>
            <a:off x="719572" y="3104544"/>
            <a:ext cx="507705" cy="497174"/>
            <a:chOff x="820492" y="3806335"/>
            <a:chExt cx="507705" cy="497174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1138764-41EF-4EFB-A87F-139BEB8D06B9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0367B7C0-36B7-460E-AD21-04F7745D97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65637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정적 메서드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2)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51C2976-53F3-4847-A7CC-6E341C5664E6}"/>
              </a:ext>
            </a:extLst>
          </p:cNvPr>
          <p:cNvGrpSpPr/>
          <p:nvPr/>
        </p:nvGrpSpPr>
        <p:grpSpPr>
          <a:xfrm>
            <a:off x="720797" y="717452"/>
            <a:ext cx="5867328" cy="3116594"/>
            <a:chOff x="702526" y="2051169"/>
            <a:chExt cx="5890479" cy="5338567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F0D4332-1349-4CED-8DA0-817F9A0CA7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50543D65-4251-4CEC-AAD1-1AB6F0FB36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4764200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2E6D9FE4-677C-4AE3-8E3C-D28AFA364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7209460"/>
              <a:ext cx="5890479" cy="180276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B3B80B3-929D-4080-9BB1-4793C2673E9A}"/>
              </a:ext>
            </a:extLst>
          </p:cNvPr>
          <p:cNvSpPr/>
          <p:nvPr/>
        </p:nvSpPr>
        <p:spPr bwMode="auto">
          <a:xfrm>
            <a:off x="720795" y="895759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class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cnt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=0 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__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init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__(self): 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myclass.cnt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+=1 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@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staticmethod</a:t>
            </a:r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def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helf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    print("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이 클래스는 아무런 일도 하지 않는다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")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myclass.helf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a=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  <a:p>
            <a:pPr algn="l" latinLnBrk="0"/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myclass.helf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()</a:t>
            </a:r>
          </a:p>
        </p:txBody>
      </p:sp>
      <p:sp>
        <p:nvSpPr>
          <p:cNvPr id="20" name="위로 굽은 화살표 22">
            <a:extLst>
              <a:ext uri="{FF2B5EF4-FFF2-40B4-BE49-F238E27FC236}">
                <a16:creationId xmlns:a16="http://schemas.microsoft.com/office/drawing/2014/main" id="{CBA7BEA2-2F82-4A8A-8194-5E3FC1A5C490}"/>
              </a:ext>
            </a:extLst>
          </p:cNvPr>
          <p:cNvSpPr/>
          <p:nvPr/>
        </p:nvSpPr>
        <p:spPr bwMode="auto">
          <a:xfrm rot="5400000">
            <a:off x="2429795" y="3855468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67012DB-2B3A-4E45-AB0E-C9CEBF6AE0DB}"/>
              </a:ext>
            </a:extLst>
          </p:cNvPr>
          <p:cNvGrpSpPr/>
          <p:nvPr/>
        </p:nvGrpSpPr>
        <p:grpSpPr>
          <a:xfrm>
            <a:off x="3000375" y="3511335"/>
            <a:ext cx="3587750" cy="1216373"/>
            <a:chOff x="702526" y="2051169"/>
            <a:chExt cx="5890479" cy="2083584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81926CB-11C3-497B-95DE-CCCEFC6DFE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545AF31-FBD7-4475-BD20-F5A7B8D03D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419073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072FF1AF-6B60-4FBB-B92F-D6551E51B8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954477"/>
              <a:ext cx="5890479" cy="180276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5B1EED-719F-4E0C-B6FC-B5F46FDA2DB9}"/>
              </a:ext>
            </a:extLst>
          </p:cNvPr>
          <p:cNvSpPr/>
          <p:nvPr/>
        </p:nvSpPr>
        <p:spPr bwMode="auto">
          <a:xfrm>
            <a:off x="3054769" y="3687539"/>
            <a:ext cx="4708105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이 클래스는 아무런 일도 하지 않는다</a:t>
            </a:r>
          </a:p>
          <a:p>
            <a:pPr algn="l" latinLnBrk="0"/>
            <a:r>
              <a:rPr lang="ko-KR" altLang="en-US" sz="1400" dirty="0">
                <a:latin typeface="Consolas" panose="020B0609020204030204" pitchFamily="49" charset="0"/>
                <a:ea typeface="굴림" panose="020B0600000101010101" pitchFamily="50" charset="-127"/>
              </a:rPr>
              <a:t>이 클래스는 아무런 일도 하지 않는다</a:t>
            </a:r>
            <a:endParaRPr lang="en-US" altLang="ko-KR" sz="14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81960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연산자 메서드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3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9B6D999-7922-4C84-80E5-A676404BD91A}"/>
              </a:ext>
            </a:extLst>
          </p:cNvPr>
          <p:cNvSpPr/>
          <p:nvPr/>
        </p:nvSpPr>
        <p:spPr bwMode="auto">
          <a:xfrm>
            <a:off x="719222" y="885718"/>
            <a:ext cx="5868903" cy="787634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클래스와 클래스의 연산관계를 정의하는 특별한 메서드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AF7330-583D-4368-8569-23CBD139151E}"/>
              </a:ext>
            </a:extLst>
          </p:cNvPr>
          <p:cNvSpPr/>
          <p:nvPr/>
        </p:nvSpPr>
        <p:spPr bwMode="auto">
          <a:xfrm>
            <a:off x="711272" y="711241"/>
            <a:ext cx="189857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정적 메서드</a:t>
            </a:r>
          </a:p>
        </p:txBody>
      </p:sp>
    </p:spTree>
    <p:extLst>
      <p:ext uri="{BB962C8B-B14F-4D97-AF65-F5344CB8AC3E}">
        <p14:creationId xmlns:p14="http://schemas.microsoft.com/office/powerpoint/2010/main" val="10242565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연산자 메서드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3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20795" y="1355261"/>
            <a:ext cx="7416135" cy="3888899"/>
            <a:chOff x="720795" y="717452"/>
            <a:chExt cx="7416135" cy="3888899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C405926E-7D1B-4B43-B1D6-1BCB7B94D22E}"/>
                </a:ext>
              </a:extLst>
            </p:cNvPr>
            <p:cNvGrpSpPr/>
            <p:nvPr/>
          </p:nvGrpSpPr>
          <p:grpSpPr>
            <a:xfrm>
              <a:off x="720797" y="717452"/>
              <a:ext cx="6889678" cy="2582259"/>
              <a:chOff x="702526" y="2051169"/>
              <a:chExt cx="5890479" cy="4423279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02AFB6CE-C62B-4D0F-B43E-76CD97F30A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702526" y="2051169"/>
                <a:ext cx="5890479" cy="484236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5464F042-B651-4EF1-A5DF-37EF63094D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702526" y="2535401"/>
                <a:ext cx="5890479" cy="3859923"/>
              </a:xfrm>
              <a:prstGeom prst="rect">
                <a:avLst/>
              </a:prstGeom>
            </p:spPr>
          </p:pic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66F8BADF-1F4A-4E84-B62D-39730C541B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702526" y="6294172"/>
                <a:ext cx="5890479" cy="180276"/>
              </a:xfrm>
              <a:prstGeom prst="rect">
                <a:avLst/>
              </a:prstGeom>
            </p:spPr>
          </p:pic>
        </p:grp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4C43D76-19C2-4C36-9B6B-BCDB0DE3859D}"/>
                </a:ext>
              </a:extLst>
            </p:cNvPr>
            <p:cNvSpPr/>
            <p:nvPr/>
          </p:nvSpPr>
          <p:spPr bwMode="auto">
            <a:xfrm>
              <a:off x="720795" y="895759"/>
              <a:ext cx="7130719" cy="688157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class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mystr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:</a:t>
              </a: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   def __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init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__(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self,s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):</a:t>
              </a: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      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self.s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=s</a:t>
              </a: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   def __add__(self, other): # </a:t>
              </a:r>
              <a:r>
                <a:rPr lang="ko-KR" altLang="en-US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클래스간 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+</a:t>
              </a:r>
              <a:r>
                <a:rPr lang="ko-KR" altLang="en-US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연산자를 정의</a:t>
              </a:r>
            </a:p>
            <a:p>
              <a:pPr algn="l" latinLnBrk="0"/>
              <a:r>
                <a:rPr lang="ko-KR" altLang="en-US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       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return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other.s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+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self.s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 # </a:t>
              </a:r>
              <a:r>
                <a:rPr lang="ko-KR" altLang="en-US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문자간 연산을 반대로 수행</a:t>
              </a:r>
            </a:p>
            <a:p>
              <a:pPr algn="l" latinLnBrk="0"/>
              <a:endPara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a =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mystr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("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abc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")</a:t>
              </a: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b = 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mystr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("def")</a:t>
              </a:r>
            </a:p>
            <a:p>
              <a:pPr algn="l" latinLnBrk="0"/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print(</a:t>
              </a:r>
              <a:r>
                <a:rPr lang="en-US" altLang="ko-KR" sz="16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a+b</a:t>
              </a:r>
              <a:r>
                <a:rPr lang="en-US" altLang="ko-KR" sz="1600" dirty="0">
                  <a:latin typeface="Consolas" panose="020B0609020204030204" pitchFamily="49" charset="0"/>
                  <a:ea typeface="굴림" panose="020B0600000101010101" pitchFamily="50" charset="-127"/>
                </a:rPr>
                <a:t>)</a:t>
              </a:r>
              <a:endPara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  <p:sp>
          <p:nvSpPr>
            <p:cNvPr id="14" name="위로 굽은 화살표 22">
              <a:extLst>
                <a:ext uri="{FF2B5EF4-FFF2-40B4-BE49-F238E27FC236}">
                  <a16:creationId xmlns:a16="http://schemas.microsoft.com/office/drawing/2014/main" id="{3B42F1F4-E672-4461-B159-93C33B80A4B0}"/>
                </a:ext>
              </a:extLst>
            </p:cNvPr>
            <p:cNvSpPr/>
            <p:nvPr/>
          </p:nvSpPr>
          <p:spPr bwMode="auto">
            <a:xfrm rot="5400000">
              <a:off x="4258595" y="3307792"/>
              <a:ext cx="588186" cy="552974"/>
            </a:xfrm>
            <a:prstGeom prst="bentUpArrow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  <a:headEnd type="none" w="sm" len="sm"/>
              <a:tailEnd type="none" w="lg" len="lg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685800"/>
              <a:endParaRPr lang="ko-KR" altLang="en-US" sz="1350">
                <a:solidFill>
                  <a:prstClr val="white"/>
                </a:solidFill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BA2F11D-3D08-4EC1-A6EF-35CBA4A81C4B}"/>
                </a:ext>
              </a:extLst>
            </p:cNvPr>
            <p:cNvGrpSpPr/>
            <p:nvPr/>
          </p:nvGrpSpPr>
          <p:grpSpPr>
            <a:xfrm>
              <a:off x="4829175" y="2963659"/>
              <a:ext cx="3307755" cy="1058349"/>
              <a:chOff x="702526" y="2051169"/>
              <a:chExt cx="5890479" cy="1812897"/>
            </a:xfrm>
          </p:grpSpPr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DDD9FEE2-599C-404B-97F2-F1C48FBA32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4535" r="3208" b="85580"/>
              <a:stretch/>
            </p:blipFill>
            <p:spPr>
              <a:xfrm>
                <a:off x="702526" y="2051169"/>
                <a:ext cx="5890479" cy="484236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08A7928F-7AEC-4C0D-B30F-B09B0A383B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14381" r="3208" b="45879"/>
              <a:stretch/>
            </p:blipFill>
            <p:spPr>
              <a:xfrm>
                <a:off x="702526" y="2535404"/>
                <a:ext cx="5890479" cy="1207384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200FEDA0-3D36-45EB-808B-2E19A1A33F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053" t="67202" r="3208" b="29118"/>
              <a:stretch/>
            </p:blipFill>
            <p:spPr>
              <a:xfrm>
                <a:off x="702526" y="3683790"/>
                <a:ext cx="5890479" cy="180276"/>
              </a:xfrm>
              <a:prstGeom prst="rect">
                <a:avLst/>
              </a:prstGeom>
            </p:spPr>
          </p:pic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433E963-6E0C-41C0-B0E6-114394599DCF}"/>
                </a:ext>
              </a:extLst>
            </p:cNvPr>
            <p:cNvSpPr/>
            <p:nvPr/>
          </p:nvSpPr>
          <p:spPr bwMode="auto">
            <a:xfrm>
              <a:off x="4883570" y="3139863"/>
              <a:ext cx="2967944" cy="146648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680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&gt;&gt;&gt; </a:t>
              </a:r>
            </a:p>
            <a:p>
              <a:pPr algn="l" latinLnBrk="0"/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RESTART: **.</a:t>
              </a:r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py</a:t>
              </a:r>
              <a:r>
                <a:rPr lang="en-US" altLang="ko-KR" sz="1400" dirty="0">
                  <a:latin typeface="Consolas" panose="020B0609020204030204" pitchFamily="49" charset="0"/>
                  <a:ea typeface="굴림" panose="020B0600000101010101" pitchFamily="50" charset="-127"/>
                </a:rPr>
                <a:t> </a:t>
              </a:r>
            </a:p>
            <a:p>
              <a:pPr algn="l" latinLnBrk="0"/>
              <a:r>
                <a:rPr lang="en-US" altLang="ko-KR" sz="1400" dirty="0" err="1">
                  <a:latin typeface="Consolas" panose="020B0609020204030204" pitchFamily="49" charset="0"/>
                  <a:ea typeface="굴림" panose="020B0600000101010101" pitchFamily="50" charset="-127"/>
                </a:rPr>
                <a:t>defabc</a:t>
              </a:r>
              <a:endPara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DCE57AF-F190-4403-8380-E8E03AB433AF}"/>
              </a:ext>
            </a:extLst>
          </p:cNvPr>
          <p:cNvSpPr/>
          <p:nvPr/>
        </p:nvSpPr>
        <p:spPr bwMode="auto">
          <a:xfrm>
            <a:off x="719139" y="708886"/>
            <a:ext cx="7432674" cy="496800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36000" tIns="45720" rIns="36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__add__ 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클래스간 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연산을 정의한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메서드임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1441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23006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 err="1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파이썬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클래스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95586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4620342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30" y="1134986"/>
            <a:ext cx="4380284" cy="3485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클래스는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메소드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(Method :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함수의 역할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)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와 인터페이스 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(Interface :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변수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-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데이터의 역할</a:t>
            </a:r>
            <a: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  <a:t>)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구성되어 있는 특별한 객체입니다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파이썬에도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이러한 클래스를 정의할 수 있지만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Java, C++, C#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과 같은 객체지향 언어가 아니기 때문에 기능이 상대적으로 부족하고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개념정의가 어려운 부분이 존재하기 때문에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클래스를 이해하고 사용하는데 조금 노력이 필요합니다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이번 강의에서는 이러한 </a:t>
            </a: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파이썬의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 클래스를 사용하는 방법에 관한 몇 가지 사항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을 배웁니다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여러분은 먼저 해당 내용에 대하여 검색을 통하여 미리 알아보고 조사해 본 후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본 강의를 듣도록 합시다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유틸리티 클래스 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Decimal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Fraction</a:t>
            </a:r>
            <a:endParaRPr lang="ko-KR" altLang="en-US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9603665"/>
      </p:ext>
    </p:extLst>
  </p:cSld>
  <p:clrMapOvr>
    <a:masterClrMapping/>
  </p:clrMapOvr>
  <p:transition spd="slow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Decimal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0915BF0-10FB-4686-B91E-CCD09A05B63C}"/>
              </a:ext>
            </a:extLst>
          </p:cNvPr>
          <p:cNvSpPr/>
          <p:nvPr/>
        </p:nvSpPr>
        <p:spPr bwMode="auto">
          <a:xfrm>
            <a:off x="719222" y="885718"/>
            <a:ext cx="5868903" cy="10192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유틸리티 클래스는 유용한 기능을 미리 만들어 클래스로 제공하는 것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1A1E6EC-20DD-4EF6-9CCF-382B10727110}"/>
              </a:ext>
            </a:extLst>
          </p:cNvPr>
          <p:cNvSpPr/>
          <p:nvPr/>
        </p:nvSpPr>
        <p:spPr bwMode="auto">
          <a:xfrm>
            <a:off x="711272" y="711241"/>
            <a:ext cx="1898577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Decimal</a:t>
            </a:r>
          </a:p>
        </p:txBody>
      </p:sp>
    </p:spTree>
    <p:extLst>
      <p:ext uri="{BB962C8B-B14F-4D97-AF65-F5344CB8AC3E}">
        <p14:creationId xmlns:p14="http://schemas.microsoft.com/office/powerpoint/2010/main" val="21154343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위로 굽은 화살표 22">
            <a:extLst>
              <a:ext uri="{FF2B5EF4-FFF2-40B4-BE49-F238E27FC236}">
                <a16:creationId xmlns:a16="http://schemas.microsoft.com/office/drawing/2014/main" id="{6684ACAA-1965-42CE-89B8-094B73898BA7}"/>
              </a:ext>
            </a:extLst>
          </p:cNvPr>
          <p:cNvSpPr/>
          <p:nvPr/>
        </p:nvSpPr>
        <p:spPr bwMode="auto">
          <a:xfrm rot="5400000">
            <a:off x="3192321" y="3478079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852BC24-2FD0-4551-A2B9-9A9B899E1659}"/>
              </a:ext>
            </a:extLst>
          </p:cNvPr>
          <p:cNvGrpSpPr/>
          <p:nvPr/>
        </p:nvGrpSpPr>
        <p:grpSpPr>
          <a:xfrm>
            <a:off x="3762901" y="3418797"/>
            <a:ext cx="3307755" cy="1058349"/>
            <a:chOff x="702526" y="2051169"/>
            <a:chExt cx="5890479" cy="181289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0B08444-1B0B-4FCC-9218-B0DFDFBD2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8DFF2DE3-75D5-45AF-A105-8EFE8828D1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207384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FD1A75B6-4A5A-4820-9B10-20955C0EAF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3683790"/>
              <a:ext cx="5890479" cy="180276"/>
            </a:xfrm>
            <a:prstGeom prst="rect">
              <a:avLst/>
            </a:prstGeom>
          </p:spPr>
        </p:pic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33B8271-355A-45ED-BD5C-6BB5FFD76ABA}"/>
              </a:ext>
            </a:extLst>
          </p:cNvPr>
          <p:cNvSpPr/>
          <p:nvPr/>
        </p:nvSpPr>
        <p:spPr bwMode="auto">
          <a:xfrm>
            <a:off x="3817296" y="3595001"/>
            <a:ext cx="2967944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9.99999999999998</a:t>
            </a: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Decimal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92008FD-9A3C-47E4-8AD4-0F2C7F1F4731}"/>
              </a:ext>
            </a:extLst>
          </p:cNvPr>
          <p:cNvSpPr/>
          <p:nvPr/>
        </p:nvSpPr>
        <p:spPr bwMode="auto">
          <a:xfrm>
            <a:off x="719138" y="800955"/>
            <a:ext cx="6510337" cy="409375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000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유틸리티 클래스를 이해하기 위한 몇몇 클래스를 소개함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DABB23-A237-4296-9BF6-6F244B1F3B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302" y="1271103"/>
            <a:ext cx="7154373" cy="1115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분의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십진수로 표현하면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0.33333333… 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완벽히 표현할 수 없음</a:t>
            </a:r>
            <a:endParaRPr kumimoji="0" lang="en-US" altLang="ko-KR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계산상 오차가 나타남</a:t>
            </a:r>
          </a:p>
          <a:p>
            <a:pPr marL="180975" indent="-18097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마찬가지로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진수로는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 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완벽히 표현할 수 없음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연산오류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E0B2606-E717-4A49-9F2F-38807AED2819}"/>
              </a:ext>
            </a:extLst>
          </p:cNvPr>
          <p:cNvCxnSpPr>
            <a:cxnSpLocks/>
          </p:cNvCxnSpPr>
          <p:nvPr/>
        </p:nvCxnSpPr>
        <p:spPr bwMode="auto">
          <a:xfrm>
            <a:off x="719572" y="709127"/>
            <a:ext cx="7541778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5309337-7FFE-4BFE-A7DE-55519AA95C04}"/>
              </a:ext>
            </a:extLst>
          </p:cNvPr>
          <p:cNvCxnSpPr>
            <a:cxnSpLocks/>
          </p:cNvCxnSpPr>
          <p:nvPr/>
        </p:nvCxnSpPr>
        <p:spPr bwMode="auto">
          <a:xfrm>
            <a:off x="719572" y="2453266"/>
            <a:ext cx="7541778" cy="0"/>
          </a:xfrm>
          <a:prstGeom prst="line">
            <a:avLst/>
          </a:prstGeom>
          <a:noFill/>
          <a:ln w="19050" cap="flat" cmpd="sng" algn="ctr">
            <a:solidFill>
              <a:srgbClr val="0CA0C7"/>
            </a:solidFill>
            <a:prstDash val="solid"/>
            <a:round/>
            <a:headEnd type="none" w="med" len="med"/>
            <a:tailEnd type="none"/>
          </a:ln>
          <a:effectLst/>
        </p:spPr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FCABAD4-E61A-4F06-8ADA-4EE2F84D1607}"/>
              </a:ext>
            </a:extLst>
          </p:cNvPr>
          <p:cNvGrpSpPr/>
          <p:nvPr/>
        </p:nvGrpSpPr>
        <p:grpSpPr>
          <a:xfrm>
            <a:off x="720797" y="2819520"/>
            <a:ext cx="2660579" cy="1620234"/>
            <a:chOff x="702526" y="2051169"/>
            <a:chExt cx="5890479" cy="277537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EA4C68B-78D2-4601-A027-2053E2237D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7D6967F-3CEB-4BB2-8F49-F4F76D866D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1"/>
              <a:ext cx="5890479" cy="224610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4506BFF-19C6-4420-BF53-3100F84E3F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646272"/>
              <a:ext cx="5890479" cy="180276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309A74D-14D3-47B4-A2E7-39B35580D668}"/>
              </a:ext>
            </a:extLst>
          </p:cNvPr>
          <p:cNvSpPr/>
          <p:nvPr/>
        </p:nvSpPr>
        <p:spPr bwMode="auto">
          <a:xfrm>
            <a:off x="720796" y="2997827"/>
            <a:ext cx="2660580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sum=0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for </a:t>
            </a:r>
            <a:r>
              <a:rPr lang="en-US" altLang="ko-KR" sz="1600" dirty="0" err="1">
                <a:latin typeface="Consolas" panose="020B0609020204030204" pitchFamily="49" charset="0"/>
                <a:ea typeface="굴림" panose="020B0600000101010101" pitchFamily="50" charset="-127"/>
              </a:rPr>
              <a:t>i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in range(100):</a:t>
            </a: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sum+=0.1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print(sum)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EDC72A8-E0CC-4B1D-AAC1-F92AA1DED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902" y="2660428"/>
            <a:ext cx="4484986" cy="638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0" tIns="64664" rIns="0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8572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400" b="1" i="1" u="sng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오차발생</a:t>
            </a:r>
          </a:p>
          <a:p>
            <a:pPr marL="85725"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en-US" altLang="ko-KR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</a:t>
            </a:r>
            <a:r>
              <a:rPr kumimoji="0" lang="ko-KR" altLang="en-US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</a:t>
            </a:r>
            <a:r>
              <a:rPr kumimoji="0" lang="en-US" altLang="ko-KR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</a:t>
            </a:r>
            <a:r>
              <a:rPr kumimoji="0" lang="ko-KR" altLang="en-US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 더하면 </a:t>
            </a:r>
            <a:r>
              <a:rPr kumimoji="0" lang="en-US" altLang="ko-KR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</a:t>
            </a:r>
            <a:r>
              <a:rPr kumimoji="0" lang="ko-KR" altLang="en-US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이지만 </a:t>
            </a:r>
            <a:r>
              <a:rPr kumimoji="0" lang="en-US" altLang="ko-KR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9.99999999999998</a:t>
            </a:r>
            <a:r>
              <a:rPr kumimoji="0" lang="ko-KR" altLang="en-US" sz="14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나옴</a:t>
            </a:r>
          </a:p>
        </p:txBody>
      </p:sp>
    </p:spTree>
    <p:extLst>
      <p:ext uri="{BB962C8B-B14F-4D97-AF65-F5344CB8AC3E}">
        <p14:creationId xmlns:p14="http://schemas.microsoft.com/office/powerpoint/2010/main" val="2427275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Decimal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1C442AD-6C65-45DE-97EF-7D23C985F84D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Decimal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클래스는 문자형을 숫자형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정수형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바꾸는데 사용함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06F80A0-2703-4740-979A-F40CE7E0213F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3BD44D6-4A99-4C9E-BC90-33E703E42E09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40E0F3EE-8283-4613-AB78-47EA2715F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32" name="위로 굽은 화살표 22">
            <a:extLst>
              <a:ext uri="{FF2B5EF4-FFF2-40B4-BE49-F238E27FC236}">
                <a16:creationId xmlns:a16="http://schemas.microsoft.com/office/drawing/2014/main" id="{C72DF19F-5959-4AAF-9B69-FFE842BA42CE}"/>
              </a:ext>
            </a:extLst>
          </p:cNvPr>
          <p:cNvSpPr/>
          <p:nvPr/>
        </p:nvSpPr>
        <p:spPr bwMode="auto">
          <a:xfrm rot="5400000">
            <a:off x="1393460" y="1428679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67611DF-FDE8-4270-B7F2-E006634153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1504861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관점으로 보면 함수처럼 사용</a:t>
            </a:r>
          </a:p>
        </p:txBody>
      </p:sp>
      <p:sp>
        <p:nvSpPr>
          <p:cNvPr id="38" name="화살표: 오각형 37">
            <a:extLst>
              <a:ext uri="{FF2B5EF4-FFF2-40B4-BE49-F238E27FC236}">
                <a16:creationId xmlns:a16="http://schemas.microsoft.com/office/drawing/2014/main" id="{8AC6A784-F38A-49CF-8898-6019C13BED83}"/>
              </a:ext>
            </a:extLst>
          </p:cNvPr>
          <p:cNvSpPr/>
          <p:nvPr/>
        </p:nvSpPr>
        <p:spPr>
          <a:xfrm rot="20498324">
            <a:off x="762235" y="2028165"/>
            <a:ext cx="900112" cy="419100"/>
          </a:xfrm>
          <a:prstGeom prst="homePlate">
            <a:avLst/>
          </a:prstGeom>
          <a:solidFill>
            <a:srgbClr val="C00000"/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BUT</a:t>
            </a:r>
            <a:endParaRPr lang="ko-KR" altLang="en-US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62DCD9B-F25F-4558-92F7-71CBC5795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5444" y="1998335"/>
            <a:ext cx="4809657" cy="684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None/>
              <a:defRPr/>
            </a:pP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문자형으로 클래스를 초기화하여 생성하면 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연산오류 없는 계산을 수행가능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십진수 계산</a:t>
            </a:r>
            <a:r>
              <a:rPr kumimoji="0" lang="en-US" altLang="ko-KR" sz="18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kumimoji="0" lang="ko-KR" altLang="en-US" sz="18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2791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위로 굽은 화살표 22">
            <a:extLst>
              <a:ext uri="{FF2B5EF4-FFF2-40B4-BE49-F238E27FC236}">
                <a16:creationId xmlns:a16="http://schemas.microsoft.com/office/drawing/2014/main" id="{AC6B35E0-A82B-4D16-98DA-8F428A7C9533}"/>
              </a:ext>
            </a:extLst>
          </p:cNvPr>
          <p:cNvSpPr/>
          <p:nvPr/>
        </p:nvSpPr>
        <p:spPr bwMode="auto">
          <a:xfrm rot="5400000">
            <a:off x="3415634" y="2239211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Decimal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966B5AD-A9EA-4760-963A-0D441B175EDD}"/>
              </a:ext>
            </a:extLst>
          </p:cNvPr>
          <p:cNvGrpSpPr/>
          <p:nvPr/>
        </p:nvGrpSpPr>
        <p:grpSpPr>
          <a:xfrm>
            <a:off x="353824" y="717452"/>
            <a:ext cx="3355903" cy="4240544"/>
            <a:chOff x="702526" y="2051169"/>
            <a:chExt cx="5890479" cy="726383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52303F1-1F38-493C-95F4-34FB607830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FFA3C7A-8644-4743-A0B7-36D7764E16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6599330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F24DC8E-D2B5-4C3D-90AA-2A7C8883A6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9134729"/>
              <a:ext cx="5890479" cy="180276"/>
            </a:xfrm>
            <a:prstGeom prst="rect">
              <a:avLst/>
            </a:prstGeom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D21F34D-6723-4E2D-8466-12B0B8F9C1C9}"/>
              </a:ext>
            </a:extLst>
          </p:cNvPr>
          <p:cNvSpPr/>
          <p:nvPr/>
        </p:nvSpPr>
        <p:spPr bwMode="auto">
          <a:xfrm>
            <a:off x="353822" y="895759"/>
            <a:ext cx="65182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from decimal import Decimal</a:t>
            </a:r>
          </a:p>
          <a:p>
            <a:pPr algn="l" latinLnBrk="0"/>
            <a:endParaRPr lang="pt-BR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a_sum=0;b_sum=0;c_sum=0</a:t>
            </a:r>
          </a:p>
          <a:p>
            <a:pPr algn="l" latinLnBrk="0"/>
            <a:endParaRPr lang="pt-BR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a=0.1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b=Decimal(a)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c=Decimal("0.1")</a:t>
            </a:r>
          </a:p>
          <a:p>
            <a:pPr algn="l" latinLnBrk="0"/>
            <a:endParaRPr lang="pt-BR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for i in range(100):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a_sum+=a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b_sum+=b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    c_sum+=c</a:t>
            </a:r>
          </a:p>
          <a:p>
            <a:pPr algn="l" latinLnBrk="0"/>
            <a:endParaRPr lang="pt-BR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print(a,"=&gt;",a_sum)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print(b,"=&gt;",b_sum)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print(c,"=&gt;",c_sum)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E5E927E-C93B-4C4A-9BC5-3730301E11E6}"/>
              </a:ext>
            </a:extLst>
          </p:cNvPr>
          <p:cNvGrpSpPr/>
          <p:nvPr/>
        </p:nvGrpSpPr>
        <p:grpSpPr>
          <a:xfrm>
            <a:off x="3986214" y="1895078"/>
            <a:ext cx="4933688" cy="1642692"/>
            <a:chOff x="702526" y="2051169"/>
            <a:chExt cx="5890479" cy="281384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1960E84-BBC6-4A5C-9448-54A5847715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CBB0E9E7-603F-41B3-AE2E-78FDE8B77D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2149336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AD1CB6B-1599-42D2-9AFF-5053D3313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684740"/>
              <a:ext cx="5890479" cy="180276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6D278AE-C878-48A9-AC50-F9B88C0FF837}"/>
              </a:ext>
            </a:extLst>
          </p:cNvPr>
          <p:cNvSpPr/>
          <p:nvPr/>
        </p:nvSpPr>
        <p:spPr bwMode="auto">
          <a:xfrm>
            <a:off x="4040608" y="2071282"/>
            <a:ext cx="4708105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0.1 =&gt; 9.99999999999998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0.1000000000000000055511151231257827021181583404541015625 =&gt; 10.00000000000000055511151230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0.1 =&gt; 10.0</a:t>
            </a:r>
          </a:p>
        </p:txBody>
      </p:sp>
    </p:spTree>
    <p:extLst>
      <p:ext uri="{BB962C8B-B14F-4D97-AF65-F5344CB8AC3E}">
        <p14:creationId xmlns:p14="http://schemas.microsoft.com/office/powerpoint/2010/main" val="22398166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Fraction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2)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9452317-EBD6-4544-9C06-86833CF81517}"/>
              </a:ext>
            </a:extLst>
          </p:cNvPr>
          <p:cNvSpPr/>
          <p:nvPr/>
        </p:nvSpPr>
        <p:spPr bwMode="auto">
          <a:xfrm>
            <a:off x="719222" y="885718"/>
            <a:ext cx="5868903" cy="1019282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분수를 나타내 주고 분수계산이 가능한 클래스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/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</a:b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(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단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,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 정수 및 실수와 같이 연산하면 실수형으로 바뀜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)</a:t>
            </a:r>
            <a:endParaRPr kumimoji="0" lang="ko-KR" altLang="en-US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3E4636A-6828-4D61-8E55-34A38A955D1C}"/>
              </a:ext>
            </a:extLst>
          </p:cNvPr>
          <p:cNvSpPr/>
          <p:nvPr/>
        </p:nvSpPr>
        <p:spPr bwMode="auto">
          <a:xfrm>
            <a:off x="711272" y="711241"/>
            <a:ext cx="2184328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Fraction </a:t>
            </a: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클래스</a:t>
            </a:r>
            <a:endParaRPr kumimoji="0" lang="en-US" altLang="ko-KR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5" name="위로 굽은 화살표 22">
            <a:extLst>
              <a:ext uri="{FF2B5EF4-FFF2-40B4-BE49-F238E27FC236}">
                <a16:creationId xmlns:a16="http://schemas.microsoft.com/office/drawing/2014/main" id="{39B281CB-08F7-4634-90AC-639649919CC6}"/>
              </a:ext>
            </a:extLst>
          </p:cNvPr>
          <p:cNvSpPr/>
          <p:nvPr/>
        </p:nvSpPr>
        <p:spPr bwMode="auto">
          <a:xfrm rot="5400000">
            <a:off x="4277907" y="4298705"/>
            <a:ext cx="588186" cy="552974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E7153EA-6D34-4935-B3AB-2B6099CBE3F3}"/>
              </a:ext>
            </a:extLst>
          </p:cNvPr>
          <p:cNvGrpSpPr/>
          <p:nvPr/>
        </p:nvGrpSpPr>
        <p:grpSpPr>
          <a:xfrm>
            <a:off x="720797" y="2049364"/>
            <a:ext cx="4803703" cy="2261039"/>
            <a:chOff x="702526" y="2051169"/>
            <a:chExt cx="5890479" cy="3873046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F1FDC2F6-7219-4E31-A89F-2519681574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FF274BC5-F0D7-437F-8F89-006EA63EE2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399"/>
              <a:ext cx="5890479" cy="329867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93E47936-E711-4010-8D41-32A006EDD8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743939"/>
              <a:ext cx="5890479" cy="180276"/>
            </a:xfrm>
            <a:prstGeom prst="rect">
              <a:avLst/>
            </a:prstGeom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455DABC-20B7-4F9A-8F89-F46CCA6FAC94}"/>
              </a:ext>
            </a:extLst>
          </p:cNvPr>
          <p:cNvSpPr/>
          <p:nvPr/>
        </p:nvSpPr>
        <p:spPr bwMode="auto">
          <a:xfrm>
            <a:off x="720796" y="2227671"/>
            <a:ext cx="4975154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from fractions import *</a:t>
            </a:r>
          </a:p>
          <a:p>
            <a:pPr algn="l" latinLnBrk="0"/>
            <a:endParaRPr lang="pt-BR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a=Fraction(2,3) #3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분의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2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b=Fraction(5,10) #10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분의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5</a:t>
            </a:r>
            <a:r>
              <a:rPr lang="ko-KR" altLang="en-US" sz="1600" dirty="0">
                <a:latin typeface="Consolas" panose="020B0609020204030204" pitchFamily="49" charset="0"/>
                <a:ea typeface="굴림" panose="020B0600000101010101" pitchFamily="50" charset="-127"/>
              </a:rPr>
              <a:t>로 약분되어 </a:t>
            </a:r>
            <a:r>
              <a:rPr lang="en-US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1/2</a:t>
            </a:r>
          </a:p>
          <a:p>
            <a:pPr algn="l" latinLnBrk="0"/>
            <a:endParaRPr lang="en-US" altLang="ko-KR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print(a,"+",b,"=",a+b)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print(a,"*",b,"=",a*b)</a:t>
            </a:r>
          </a:p>
          <a:p>
            <a:pPr algn="l" latinLnBrk="0"/>
            <a:r>
              <a:rPr lang="pt-BR" altLang="ko-KR" sz="1600" dirty="0">
                <a:latin typeface="Consolas" panose="020B0609020204030204" pitchFamily="49" charset="0"/>
                <a:ea typeface="굴림" panose="020B0600000101010101" pitchFamily="50" charset="-127"/>
              </a:rPr>
              <a:t>print(a,"*",1.5,"=",a+1.5)</a:t>
            </a:r>
            <a:endParaRPr lang="ko-KR" altLang="en-US" sz="1600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BA8D8D8-46FC-4680-A2AA-DE8201998D44}"/>
              </a:ext>
            </a:extLst>
          </p:cNvPr>
          <p:cNvGrpSpPr/>
          <p:nvPr/>
        </p:nvGrpSpPr>
        <p:grpSpPr>
          <a:xfrm>
            <a:off x="4848487" y="3500808"/>
            <a:ext cx="3307755" cy="1447196"/>
            <a:chOff x="702526" y="2051169"/>
            <a:chExt cx="5890479" cy="2478972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7FF0930D-FA62-4388-BC79-F4D1CB2B42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A7530C8B-A7EC-4349-B60A-AC54820B9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4"/>
              <a:ext cx="5890479" cy="1814461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D23FEF3E-FB9B-4563-944A-01CC6FC6C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4349865"/>
              <a:ext cx="5890479" cy="180276"/>
            </a:xfrm>
            <a:prstGeom prst="rect">
              <a:avLst/>
            </a:prstGeom>
          </p:spPr>
        </p:pic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07C2CA0-21EC-404A-B62B-6BE4742FAD13}"/>
              </a:ext>
            </a:extLst>
          </p:cNvPr>
          <p:cNvSpPr/>
          <p:nvPr/>
        </p:nvSpPr>
        <p:spPr bwMode="auto">
          <a:xfrm>
            <a:off x="4902882" y="3677012"/>
            <a:ext cx="4749308" cy="1466488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&gt;&gt;&gt;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RESTART: **.</a:t>
            </a:r>
            <a:r>
              <a:rPr lang="en-US" altLang="ko-KR" sz="1400" dirty="0" err="1">
                <a:latin typeface="Consolas" panose="020B0609020204030204" pitchFamily="49" charset="0"/>
                <a:ea typeface="굴림" panose="020B0600000101010101" pitchFamily="50" charset="-127"/>
              </a:rPr>
              <a:t>py</a:t>
            </a:r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 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2/3 + 1/2 = 7/6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2/3 * 1/2 = 1/3</a:t>
            </a:r>
          </a:p>
          <a:p>
            <a:pPr algn="l" latinLnBrk="0"/>
            <a:r>
              <a:rPr lang="en-US" altLang="ko-KR" sz="1400" dirty="0">
                <a:latin typeface="Consolas" panose="020B0609020204030204" pitchFamily="49" charset="0"/>
                <a:ea typeface="굴림" panose="020B0600000101010101" pitchFamily="50" charset="-127"/>
              </a:rPr>
              <a:t>2/3 * 1.5 = 2.1666666666666665</a:t>
            </a:r>
          </a:p>
        </p:txBody>
      </p:sp>
    </p:spTree>
    <p:extLst>
      <p:ext uri="{BB962C8B-B14F-4D97-AF65-F5344CB8AC3E}">
        <p14:creationId xmlns:p14="http://schemas.microsoft.com/office/powerpoint/2010/main" val="4123258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04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객체지향 프로그래밍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구조체와 클래스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클래스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self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생성자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상속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정보은닉</a:t>
            </a:r>
          </a:p>
        </p:txBody>
      </p:sp>
    </p:spTree>
    <p:extLst>
      <p:ext uri="{BB962C8B-B14F-4D97-AF65-F5344CB8AC3E}">
        <p14:creationId xmlns:p14="http://schemas.microsoft.com/office/powerpoint/2010/main" val="3606198411"/>
      </p:ext>
    </p:extLst>
  </p:cSld>
  <p:clrMapOvr>
    <a:masterClrMapping/>
  </p:clrMapOvr>
  <p:transition spd="slow">
    <p:wipe dir="r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객체지향 프로그래밍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구조체와 클래스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클래스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self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생성자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상속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정보은닉</a:t>
            </a:r>
          </a:p>
        </p:txBody>
      </p:sp>
    </p:spTree>
    <p:extLst>
      <p:ext uri="{BB962C8B-B14F-4D97-AF65-F5344CB8AC3E}">
        <p14:creationId xmlns:p14="http://schemas.microsoft.com/office/powerpoint/2010/main" val="3199778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rPr>
                <a:t>05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latinLnBrk="0"/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메서드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 smtClean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정적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연산자 메서드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유틸리티 클래스 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Decimal, Fraction</a:t>
            </a:r>
          </a:p>
          <a:p>
            <a:pPr lvl="0"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끝맺는 말</a:t>
            </a:r>
          </a:p>
        </p:txBody>
      </p:sp>
    </p:spTree>
    <p:extLst>
      <p:ext uri="{BB962C8B-B14F-4D97-AF65-F5344CB8AC3E}">
        <p14:creationId xmlns:p14="http://schemas.microsoft.com/office/powerpoint/2010/main" val="700875310"/>
      </p:ext>
    </p:extLst>
  </p:cSld>
  <p:clrMapOvr>
    <a:masterClrMapping/>
  </p:clrMapOvr>
  <p:transition spd="slow">
    <p:wipe dir="r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0120" y="771550"/>
            <a:ext cx="6943720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rPr>
              <a:t>1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메서드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b="1" dirty="0" err="1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스테틱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메서드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연산자 메서드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유틸리티 클래스 </a:t>
            </a: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Decimal, Fraction</a:t>
            </a:r>
          </a:p>
          <a:p>
            <a:pPr lvl="0" algn="ctr" latinLnBrk="0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끝맺는 말</a:t>
            </a:r>
          </a:p>
        </p:txBody>
      </p:sp>
    </p:spTree>
    <p:extLst>
      <p:ext uri="{BB962C8B-B14F-4D97-AF65-F5344CB8AC3E}">
        <p14:creationId xmlns:p14="http://schemas.microsoft.com/office/powerpoint/2010/main" val="42663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846531"/>
            <a:ext cx="519700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객체지향 프로그래밍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구조체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(struct)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클래스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(class)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클래스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self</a:t>
            </a:r>
          </a:p>
          <a:p>
            <a:pPr algn="l" latinLnBrk="0"/>
            <a:endParaRPr lang="ko-KR" altLang="en-US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316384-C48B-4972-98E4-FF8091EF8255}"/>
              </a:ext>
            </a:extLst>
          </p:cNvPr>
          <p:cNvSpPr txBox="1"/>
          <p:nvPr/>
        </p:nvSpPr>
        <p:spPr>
          <a:xfrm>
            <a:off x="3413656" y="3846531"/>
            <a:ext cx="51970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생성자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상속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정보은닉</a:t>
            </a:r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(getter, setter)</a:t>
            </a:r>
          </a:p>
          <a:p>
            <a:pPr algn="l" latinLnBrk="0"/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7182847"/>
      </p:ext>
    </p:extLst>
  </p:cSld>
  <p:clrMapOvr>
    <a:masterClrMapping/>
  </p:clrMapOvr>
  <p:transition spd="slow">
    <p:wipe dir="r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1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일시정지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 버튼을 누른 후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, </a:t>
            </a:r>
            <a:r>
              <a:rPr kumimoji="1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아래의 학습활동에 참여하세요</a:t>
            </a:r>
            <a:r>
              <a:rPr kumimoji="1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518909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2A4CC730-78E7-46B6-81D5-433BB4D79D93}"/>
              </a:ext>
            </a:extLst>
          </p:cNvPr>
          <p:cNvGrpSpPr/>
          <p:nvPr/>
        </p:nvGrpSpPr>
        <p:grpSpPr>
          <a:xfrm>
            <a:off x="539552" y="1303999"/>
            <a:ext cx="6048573" cy="1207809"/>
            <a:chOff x="539552" y="1311100"/>
            <a:chExt cx="6048573" cy="1207809"/>
          </a:xfrm>
        </p:grpSpPr>
        <p:sp>
          <p:nvSpPr>
            <p:cNvPr id="6" name="직사각형 5"/>
            <p:cNvSpPr>
              <a:spLocks noChangeArrowheads="1"/>
            </p:cNvSpPr>
            <p:nvPr/>
          </p:nvSpPr>
          <p:spPr bwMode="auto">
            <a:xfrm>
              <a:off x="1427143" y="1349572"/>
              <a:ext cx="5160982" cy="11308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자유게시판에 올려 주셔요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lvl="0" algn="l" defTabSz="1291174" eaLnBrk="1" latinLnBrk="0" hangingPunct="1">
                <a:spcBef>
                  <a:spcPts val="600"/>
                </a:spcBef>
                <a:buNone/>
                <a:defRPr/>
              </a:pPr>
              <a:r>
                <a:rPr lang="ko-KR" altLang="en-US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20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8" name="직사각형 7"/>
            <p:cNvSpPr>
              <a:spLocks noChangeArrowheads="1"/>
            </p:cNvSpPr>
            <p:nvPr/>
          </p:nvSpPr>
          <p:spPr bwMode="auto">
            <a:xfrm>
              <a:off x="539552" y="1311100"/>
              <a:ext cx="1080120" cy="12078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marL="0" marR="0" lvl="0" indent="0" algn="l" defTabSz="1291174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0" b="1" i="0" u="none" strike="noStrike" kern="1200" cap="none" spc="0" normalizeH="0" baseline="0" noProof="0" dirty="0">
                  <a:ln>
                    <a:noFill/>
                  </a:ln>
                  <a:solidFill>
                    <a:srgbClr val="0CA0C7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</a:t>
              </a:r>
              <a:endParaRPr kumimoji="1" lang="ko-KR" altLang="en-US" sz="7000" b="1" i="0" u="none" strike="noStrike" kern="1200" cap="none" spc="0" normalizeH="0" baseline="0" noProof="0" dirty="0">
                <a:ln>
                  <a:noFill/>
                </a:ln>
                <a:solidFill>
                  <a:srgbClr val="0CA0C7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</p:grp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학습활동</a:t>
            </a: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※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8D98AD-796B-4A91-B590-3B35BFF4C03D}"/>
              </a:ext>
            </a:extLst>
          </p:cNvPr>
          <p:cNvSpPr/>
          <p:nvPr/>
        </p:nvSpPr>
        <p:spPr bwMode="auto">
          <a:xfrm>
            <a:off x="1516996" y="2688568"/>
            <a:ext cx="5071129" cy="1176293"/>
          </a:xfrm>
          <a:prstGeom prst="rect">
            <a:avLst/>
          </a:prstGeom>
          <a:solidFill>
            <a:srgbClr val="FFFFFF">
              <a:alpha val="54902"/>
            </a:srgbClr>
          </a:solidFill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46800" tIns="90000" rIns="46800" bIns="90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본인이 실습한 내용을 프로그램 소스와 결과를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올려주셔요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본인의 학번과 이름을 메모장에 써서 같이 </a:t>
            </a:r>
            <a:r>
              <a:rPr kumimoji="0" lang="ko-KR" altLang="en-US" sz="16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캡쳐하여</a:t>
            </a: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69875" lvl="0" indent="-269875" algn="l" defTabSz="1291174" fontAlgn="auto" latinLnBrk="0">
              <a:spcBef>
                <a:spcPts val="0"/>
              </a:spcBef>
              <a:spcAft>
                <a:spcPts val="0"/>
              </a:spcAft>
              <a:buClr>
                <a:srgbClr val="0CA0C7"/>
              </a:buClr>
              <a:buSzPct val="100000"/>
              <a:buFont typeface="+mj-ea"/>
              <a:buAutoNum type="circleNumDbPlain"/>
              <a:tabLst>
                <a:tab pos="266700" algn="l"/>
              </a:tabLst>
              <a:defRPr/>
            </a:pPr>
            <a:r>
              <a: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 설명도 달아 주셔요</a:t>
            </a:r>
            <a:r>
              <a:rPr kumimoji="0" lang="en-US" altLang="ko-KR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kumimoji="0" lang="ko-KR" altLang="en-US" sz="16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68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80595" y="1401489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cxnSp>
        <p:nvCxnSpPr>
          <p:cNvPr id="6" name="직선 연결선 5"/>
          <p:cNvCxnSpPr/>
          <p:nvPr/>
        </p:nvCxnSpPr>
        <p:spPr>
          <a:xfrm>
            <a:off x="480595" y="684892"/>
            <a:ext cx="6107531" cy="0"/>
          </a:xfrm>
          <a:prstGeom prst="line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tailEnd type="none"/>
          </a:ln>
          <a:effectLst/>
        </p:spPr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8FE61F-5C21-4E8B-8916-68A13364359A}"/>
              </a:ext>
            </a:extLst>
          </p:cNvPr>
          <p:cNvGrpSpPr/>
          <p:nvPr/>
        </p:nvGrpSpPr>
        <p:grpSpPr>
          <a:xfrm>
            <a:off x="418925" y="1564759"/>
            <a:ext cx="6169201" cy="2270822"/>
            <a:chOff x="418925" y="1579999"/>
            <a:chExt cx="6169201" cy="2270822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480595" y="1579999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cxnSp>
          <p:nvCxnSpPr>
            <p:cNvPr id="9" name="직선 연결선 8"/>
            <p:cNvCxnSpPr/>
            <p:nvPr/>
          </p:nvCxnSpPr>
          <p:spPr>
            <a:xfrm>
              <a:off x="480595" y="3850821"/>
              <a:ext cx="6107531" cy="0"/>
            </a:xfrm>
            <a:prstGeom prst="line">
              <a:avLst/>
            </a:prstGeom>
            <a:noFill/>
            <a:ln w="28575" cap="flat" cmpd="sng" algn="ctr">
              <a:solidFill>
                <a:srgbClr val="0CA0C7"/>
              </a:solidFill>
              <a:prstDash val="solid"/>
              <a:tailEnd type="none"/>
            </a:ln>
            <a:effectLst/>
          </p:spPr>
        </p:cxnSp>
        <p:sp>
          <p:nvSpPr>
            <p:cNvPr id="10" name="직사각형 9"/>
            <p:cNvSpPr>
              <a:spLocks noChangeArrowheads="1"/>
            </p:cNvSpPr>
            <p:nvPr/>
          </p:nvSpPr>
          <p:spPr bwMode="auto">
            <a:xfrm>
              <a:off x="418925" y="1657811"/>
              <a:ext cx="734374" cy="1053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6000" b="1" dirty="0">
                  <a:solidFill>
                    <a:srgbClr val="0CA0C7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</a:t>
              </a:r>
              <a:endParaRPr lang="ko-KR" altLang="en-US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>
              <a:spLocks noChangeArrowheads="1"/>
            </p:cNvSpPr>
            <p:nvPr/>
          </p:nvSpPr>
          <p:spPr bwMode="auto">
            <a:xfrm>
              <a:off x="1078834" y="1693791"/>
              <a:ext cx="5509292" cy="2084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[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내용의 실습 사항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]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객체지향 프로그래밍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구조체와 클래스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클래스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self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생성자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상속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정보은닉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메서드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 메서드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스테틱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메서드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연산자 메서드</a:t>
              </a:r>
            </a:p>
            <a:p>
              <a:pPr marL="361950" indent="-266700" algn="l" defTabSz="1291174" eaLnBrk="1" latinLnBrk="0" hangingPunct="1">
                <a:spcBef>
                  <a:spcPts val="600"/>
                </a:spcBef>
                <a:buClr>
                  <a:srgbClr val="0CA0C7"/>
                </a:buClr>
                <a:buFont typeface="+mj-ea"/>
                <a:buAutoNum type="circleNumDbPlain"/>
                <a:defRPr/>
              </a:pPr>
              <a:r>
                <a:rPr lang="ko-KR" altLang="en-US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유틸리티 클래스 </a:t>
              </a:r>
              <a:r>
                <a:rPr lang="en-US" altLang="ko-KR" sz="17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Decimal, Fraction</a:t>
              </a:r>
            </a:p>
          </p:txBody>
        </p:sp>
      </p:grp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153EA45-0A62-43A9-ACA3-B93C13DC9C83}"/>
              </a:ext>
            </a:extLst>
          </p:cNvPr>
          <p:cNvGrpSpPr/>
          <p:nvPr/>
        </p:nvGrpSpPr>
        <p:grpSpPr>
          <a:xfrm>
            <a:off x="403488" y="631646"/>
            <a:ext cx="6302112" cy="823088"/>
            <a:chOff x="403488" y="643436"/>
            <a:chExt cx="6302112" cy="82308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A7A38EB-BB83-4736-ABFA-00C2C284C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4882" y="744837"/>
              <a:ext cx="5680718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배운 내용을 스스로 실습하여 자유게시판에 올려 주셔요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이렇게 정리하면 실력이 쑥쑥 자란답니다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68E369-2030-4FF5-A26D-3A45A1604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39658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A5857E8-AE5D-4BF3-81F5-B8E2581898C4}"/>
              </a:ext>
            </a:extLst>
          </p:cNvPr>
          <p:cNvGrpSpPr/>
          <p:nvPr/>
        </p:nvGrpSpPr>
        <p:grpSpPr>
          <a:xfrm>
            <a:off x="2541527" y="1901421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66DF3CF-F32D-4562-946C-EBE54A6B167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FACCF439-8543-4475-964F-BF6807E48DB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메서드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80E7C7B-85CD-414F-B368-049A29BBEC9C}"/>
              </a:ext>
            </a:extLst>
          </p:cNvPr>
          <p:cNvGrpSpPr/>
          <p:nvPr/>
        </p:nvGrpSpPr>
        <p:grpSpPr>
          <a:xfrm>
            <a:off x="2541527" y="2284208"/>
            <a:ext cx="4046697" cy="288001"/>
            <a:chOff x="2541527" y="1912702"/>
            <a:chExt cx="4046697" cy="288001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CD9DD6F-31F7-4B77-A595-9B3E9E6C36A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9354155B-5230-44A9-B9DA-3C6B5DB78B4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상속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6F791F9-71AC-4555-A0F1-2385C55E7565}"/>
              </a:ext>
            </a:extLst>
          </p:cNvPr>
          <p:cNvGrpSpPr/>
          <p:nvPr/>
        </p:nvGrpSpPr>
        <p:grpSpPr>
          <a:xfrm>
            <a:off x="2541527" y="2662026"/>
            <a:ext cx="4046697" cy="292969"/>
            <a:chOff x="2541527" y="1907733"/>
            <a:chExt cx="4046697" cy="29296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75D3DCC-D01F-4439-9D43-98FBE60FAF6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FD306ADB-E1CE-4FC6-9604-E27BB947288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인터페이스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E67D2AB-F9FF-4BBA-A491-4175E6B4204C}"/>
              </a:ext>
            </a:extLst>
          </p:cNvPr>
          <p:cNvGrpSpPr/>
          <p:nvPr/>
        </p:nvGrpSpPr>
        <p:grpSpPr>
          <a:xfrm>
            <a:off x="2541527" y="3039843"/>
            <a:ext cx="4046697" cy="288001"/>
            <a:chOff x="2541527" y="1912702"/>
            <a:chExt cx="4046697" cy="288001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81E56CD-DC39-4B9F-97FB-308E5C1A7CE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내용 개체 틀 26">
              <a:extLst>
                <a:ext uri="{FF2B5EF4-FFF2-40B4-BE49-F238E27FC236}">
                  <a16:creationId xmlns:a16="http://schemas.microsoft.com/office/drawing/2014/main" id="{AE2128AD-A1DE-4C20-9DA9-AEC5E8A4A0B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인스턴스</a:t>
              </a:r>
            </a:p>
          </p:txBody>
        </p:sp>
      </p:grp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0F7D4AE2-9F9A-466D-83CA-4EB1F5770011}"/>
              </a:ext>
            </a:extLst>
          </p:cNvPr>
          <p:cNvSpPr txBox="1">
            <a:spLocks/>
          </p:cNvSpPr>
          <p:nvPr/>
        </p:nvSpPr>
        <p:spPr bwMode="auto">
          <a:xfrm>
            <a:off x="2451820" y="8157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클래스의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실체들로서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템플릿화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된 클래스에서 파생된 하나의 실제 객체를 의미하는 용어는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438831-E364-41CF-9BFF-5274972BAD49}"/>
              </a:ext>
            </a:extLst>
          </p:cNvPr>
          <p:cNvSpPr/>
          <p:nvPr/>
        </p:nvSpPr>
        <p:spPr bwMode="auto">
          <a:xfrm flipH="1">
            <a:off x="1543733" y="487496"/>
            <a:ext cx="881418" cy="1207968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A92C85E1-D2FD-497E-AB03-A962C00DD722}"/>
              </a:ext>
            </a:extLst>
          </p:cNvPr>
          <p:cNvCxnSpPr/>
          <p:nvPr/>
        </p:nvCxnSpPr>
        <p:spPr>
          <a:xfrm>
            <a:off x="1559917" y="1695464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4165784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89" y="4078879"/>
            <a:ext cx="4635167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인스턴스의 정의에 대한 설명입니다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4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1D0597FC-B2DB-4DF7-8E9E-01DA6178C5AE}"/>
              </a:ext>
            </a:extLst>
          </p:cNvPr>
          <p:cNvGrpSpPr/>
          <p:nvPr/>
        </p:nvGrpSpPr>
        <p:grpSpPr>
          <a:xfrm>
            <a:off x="2541527" y="1901421"/>
            <a:ext cx="4046697" cy="288001"/>
            <a:chOff x="2541527" y="1912702"/>
            <a:chExt cx="4046697" cy="288001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D2A603A-F7D3-4388-A563-68A1955071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내용 개체 틀 26">
              <a:extLst>
                <a:ext uri="{FF2B5EF4-FFF2-40B4-BE49-F238E27FC236}">
                  <a16:creationId xmlns:a16="http://schemas.microsoft.com/office/drawing/2014/main" id="{8EA7ED6F-6037-4DAC-9100-C90E3C8BFE1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메서드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EDB8AB6-EBF8-478F-9DBD-483403B3BCAE}"/>
              </a:ext>
            </a:extLst>
          </p:cNvPr>
          <p:cNvGrpSpPr/>
          <p:nvPr/>
        </p:nvGrpSpPr>
        <p:grpSpPr>
          <a:xfrm>
            <a:off x="2541527" y="2284208"/>
            <a:ext cx="4046697" cy="288001"/>
            <a:chOff x="2541527" y="1912702"/>
            <a:chExt cx="4046697" cy="288001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BAEF18F5-FE41-4183-A4CE-CA44C3D6D8F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3" name="내용 개체 틀 26">
              <a:extLst>
                <a:ext uri="{FF2B5EF4-FFF2-40B4-BE49-F238E27FC236}">
                  <a16:creationId xmlns:a16="http://schemas.microsoft.com/office/drawing/2014/main" id="{77D9AAF6-7207-41FD-9858-1A484D7A25D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상속</a:t>
              </a: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371DBF47-C3D0-411A-8709-C95B69E7FC6D}"/>
              </a:ext>
            </a:extLst>
          </p:cNvPr>
          <p:cNvGrpSpPr/>
          <p:nvPr/>
        </p:nvGrpSpPr>
        <p:grpSpPr>
          <a:xfrm>
            <a:off x="2541527" y="2662026"/>
            <a:ext cx="4046697" cy="292969"/>
            <a:chOff x="2541527" y="1907733"/>
            <a:chExt cx="4046697" cy="292969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136C6A3-806D-4F99-96E9-D23E37052C1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내용 개체 틀 26">
              <a:extLst>
                <a:ext uri="{FF2B5EF4-FFF2-40B4-BE49-F238E27FC236}">
                  <a16:creationId xmlns:a16="http://schemas.microsoft.com/office/drawing/2014/main" id="{3BEF339E-57CD-4242-99A2-B0B103BB52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인터페이스</a:t>
              </a: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CAEC6BB2-0AF0-4F21-A0E3-FBA06C1FBDE5}"/>
              </a:ext>
            </a:extLst>
          </p:cNvPr>
          <p:cNvGrpSpPr/>
          <p:nvPr/>
        </p:nvGrpSpPr>
        <p:grpSpPr>
          <a:xfrm>
            <a:off x="2541527" y="3039843"/>
            <a:ext cx="4046697" cy="288001"/>
            <a:chOff x="2541527" y="1912702"/>
            <a:chExt cx="4046697" cy="288001"/>
          </a:xfrm>
        </p:grpSpPr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AC42210A-1F9B-4DA9-8007-C269D9D95FB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9" name="내용 개체 틀 26">
              <a:extLst>
                <a:ext uri="{FF2B5EF4-FFF2-40B4-BE49-F238E27FC236}">
                  <a16:creationId xmlns:a16="http://schemas.microsoft.com/office/drawing/2014/main" id="{BAFA3CFA-BC92-41DB-8D94-D523AFCEA20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인스턴스</a:t>
              </a:r>
            </a:p>
          </p:txBody>
        </p:sp>
      </p:grpSp>
      <p:sp>
        <p:nvSpPr>
          <p:cNvPr id="80" name="내용 개체 틀 26">
            <a:extLst>
              <a:ext uri="{FF2B5EF4-FFF2-40B4-BE49-F238E27FC236}">
                <a16:creationId xmlns:a16="http://schemas.microsoft.com/office/drawing/2014/main" id="{FEF11ECE-2D7A-46D4-B5E8-DBDEFC7B5A61}"/>
              </a:ext>
            </a:extLst>
          </p:cNvPr>
          <p:cNvSpPr txBox="1">
            <a:spLocks/>
          </p:cNvSpPr>
          <p:nvPr/>
        </p:nvSpPr>
        <p:spPr bwMode="auto">
          <a:xfrm>
            <a:off x="2451820" y="8157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클래스의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실체들로서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</a:t>
            </a: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템플릿화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된 클래스에서 파생된 하나의 실제 객체를 의미하는 용어는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744F3D89-C820-46BB-90F2-4DF9488C255F}"/>
              </a:ext>
            </a:extLst>
          </p:cNvPr>
          <p:cNvSpPr/>
          <p:nvPr/>
        </p:nvSpPr>
        <p:spPr bwMode="auto">
          <a:xfrm flipH="1">
            <a:off x="1543733" y="487496"/>
            <a:ext cx="881418" cy="1207968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825C5547-B734-4311-826F-A9FBA709DAE8}"/>
              </a:ext>
            </a:extLst>
          </p:cNvPr>
          <p:cNvCxnSpPr/>
          <p:nvPr/>
        </p:nvCxnSpPr>
        <p:spPr>
          <a:xfrm>
            <a:off x="1559917" y="1695464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pic>
        <p:nvPicPr>
          <p:cNvPr id="83" name="그림 82">
            <a:extLst>
              <a:ext uri="{FF2B5EF4-FFF2-40B4-BE49-F238E27FC236}">
                <a16:creationId xmlns:a16="http://schemas.microsoft.com/office/drawing/2014/main" id="{A135E8D4-D1DA-4CA3-8C58-469850C7B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3054492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7A39FBEB-7D25-4F43-BE62-D8CBDDE7346A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B647784-EE39-4E21-A2B6-2F052BC6079F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C40FC28-B398-444E-A76A-BC55F892451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내용 개체 틀 26">
              <a:extLst>
                <a:ext uri="{FF2B5EF4-FFF2-40B4-BE49-F238E27FC236}">
                  <a16:creationId xmlns:a16="http://schemas.microsoft.com/office/drawing/2014/main" id="{CFAB9156-1B39-465B-B9F4-8F7E2EE2EEB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무의미 하므로 패스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025FD58-EB5D-4DBC-8A5E-D9B3E4EE8278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AF9389F-5081-4832-AB44-69F2F846AD3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내용 개체 틀 26">
              <a:extLst>
                <a:ext uri="{FF2B5EF4-FFF2-40B4-BE49-F238E27FC236}">
                  <a16:creationId xmlns:a16="http://schemas.microsoft.com/office/drawing/2014/main" id="{07FCF937-A35E-4DBC-A0D0-62F836DDA89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스스로 상속하라는 메서드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D0FDA19-15C6-4396-B163-E12C512FAB42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3B641E7-DAF3-4998-8D6C-DF188B77EEF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AAA813C8-C4F3-47E6-88A9-9A8CDFD398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클래스 생성시 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instance</a:t>
              </a: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를 의미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441B343-166A-41B2-ACA3-F40BD21EB810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DBD4DF8-D70D-4F98-9F2E-605A9B263C4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76A355A2-A405-4916-A95A-6395C82A6F2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클래스 생성과 상관없이 전체 클래스임을 의미</a:t>
              </a:r>
            </a:p>
          </p:txBody>
        </p:sp>
      </p:grpSp>
      <p:sp>
        <p:nvSpPr>
          <p:cNvPr id="40" name="내용 개체 틀 26">
            <a:extLst>
              <a:ext uri="{FF2B5EF4-FFF2-40B4-BE49-F238E27FC236}">
                <a16:creationId xmlns:a16="http://schemas.microsoft.com/office/drawing/2014/main" id="{3E34DBB7-AD41-4C88-B260-D626E4ECBB28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305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class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선언내부에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self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가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AED7776-3E34-4965-AEFB-E774D5D77A4E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585088A2-D29F-4EA8-8E34-642841A81BD4}"/>
              </a:ext>
            </a:extLst>
          </p:cNvPr>
          <p:cNvSpPr/>
          <p:nvPr/>
        </p:nvSpPr>
        <p:spPr>
          <a:xfrm>
            <a:off x="1447136" y="391147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34882E2-D0A3-4A88-85A0-35471A6392FC}"/>
              </a:ext>
            </a:extLst>
          </p:cNvPr>
          <p:cNvSpPr/>
          <p:nvPr/>
        </p:nvSpPr>
        <p:spPr>
          <a:xfrm>
            <a:off x="1551689" y="4019502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B57C3F2-417D-420D-9B47-DB2FC2C5F982}"/>
              </a:ext>
            </a:extLst>
          </p:cNvPr>
          <p:cNvSpPr/>
          <p:nvPr/>
        </p:nvSpPr>
        <p:spPr>
          <a:xfrm>
            <a:off x="1551687" y="437159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69" name="내용 개체 틀 26">
            <a:extLst>
              <a:ext uri="{FF2B5EF4-FFF2-40B4-BE49-F238E27FC236}">
                <a16:creationId xmlns:a16="http://schemas.microsoft.com/office/drawing/2014/main" id="{96AE4063-8A04-47F6-9343-F7C664A2CA20}"/>
              </a:ext>
            </a:extLst>
          </p:cNvPr>
          <p:cNvSpPr txBox="1">
            <a:spLocks/>
          </p:cNvSpPr>
          <p:nvPr/>
        </p:nvSpPr>
        <p:spPr bwMode="auto">
          <a:xfrm>
            <a:off x="2484089" y="4372774"/>
            <a:ext cx="4916836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클래스를 호출하면 하나의 복제물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(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인스턴스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instance)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가 생성되는데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이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instance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가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self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를 의미합니다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70" name="내용 개체 틀 26">
            <a:extLst>
              <a:ext uri="{FF2B5EF4-FFF2-40B4-BE49-F238E27FC236}">
                <a16:creationId xmlns:a16="http://schemas.microsoft.com/office/drawing/2014/main" id="{A0AFEEE9-5239-4AD9-B250-6E20FF6E2070}"/>
              </a:ext>
            </a:extLst>
          </p:cNvPr>
          <p:cNvSpPr txBox="1">
            <a:spLocks/>
          </p:cNvSpPr>
          <p:nvPr/>
        </p:nvSpPr>
        <p:spPr bwMode="auto">
          <a:xfrm>
            <a:off x="2492041" y="4023589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878AC122-D1B3-40B9-B758-572285D2F78D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2B210E8-F39A-4C2D-B3FB-5223E68B3841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BA49660-EBFB-4DE8-9E7E-BC883664813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내용 개체 틀 26">
              <a:extLst>
                <a:ext uri="{FF2B5EF4-FFF2-40B4-BE49-F238E27FC236}">
                  <a16:creationId xmlns:a16="http://schemas.microsoft.com/office/drawing/2014/main" id="{4C9326FC-A367-4267-9942-66BC9D88D50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무의미 하므로 패스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FC05D0C-3B03-4DEA-9EBE-AADD912B5B24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0E04B75-CBBB-45DD-B506-6BA97FE2676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9" name="내용 개체 틀 26">
              <a:extLst>
                <a:ext uri="{FF2B5EF4-FFF2-40B4-BE49-F238E27FC236}">
                  <a16:creationId xmlns:a16="http://schemas.microsoft.com/office/drawing/2014/main" id="{81E02BE8-FBEF-4820-BE53-580E64FA7EF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스스로 상속하라는 메서드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7D9CCCF5-5C6A-40C7-B5B6-81E6DA9D185E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9C72B98-1DCC-4825-ADDD-095CFCAE114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483C391F-8276-4CD1-B6F0-7D371FA89E9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클래스 생성시 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instance</a:t>
              </a: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를 의미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FC759A1-5076-468D-82DC-4F55937509B8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A4C54B3-5FE0-4F47-835C-FB8FBF93467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8" name="내용 개체 틀 26">
              <a:extLst>
                <a:ext uri="{FF2B5EF4-FFF2-40B4-BE49-F238E27FC236}">
                  <a16:creationId xmlns:a16="http://schemas.microsoft.com/office/drawing/2014/main" id="{447654E5-C7A9-447C-8E5B-9698AFD1066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클래스 생성과 상관없이 전체 클래스임을 의미</a:t>
              </a:r>
            </a:p>
          </p:txBody>
        </p:sp>
      </p:grpSp>
      <p:sp>
        <p:nvSpPr>
          <p:cNvPr id="49" name="내용 개체 틀 26">
            <a:extLst>
              <a:ext uri="{FF2B5EF4-FFF2-40B4-BE49-F238E27FC236}">
                <a16:creationId xmlns:a16="http://schemas.microsoft.com/office/drawing/2014/main" id="{B0B31543-8350-43E2-9F3D-C12DEE2BB676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136305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class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선언내부에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self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가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C963E97-D62B-435D-A1F9-393797067CAF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13051B4E-346D-41C0-AA80-2CE965373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9766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9" name="내용 개체 틀 26">
            <a:extLst>
              <a:ext uri="{FF2B5EF4-FFF2-40B4-BE49-F238E27FC236}">
                <a16:creationId xmlns:a16="http://schemas.microsoft.com/office/drawing/2014/main" id="{BCED9467-1EA8-42A7-8975-98B9EBFAF843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class </a:t>
            </a:r>
            <a:r>
              <a:rPr kumimoji="0" lang="en-US" altLang="ko-KR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abc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: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정의된 클래스의 생성자를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9B16FC5-4894-4ACC-9669-4DBAC4FCD045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FEA6220A-B42C-4CBD-9FA3-07961B8B3DC5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9B13E99-AF6B-41C6-8A8D-EE5DE229DA98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3FB265C-F647-4C8C-906C-490010006B2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내용 개체 틀 26">
              <a:extLst>
                <a:ext uri="{FF2B5EF4-FFF2-40B4-BE49-F238E27FC236}">
                  <a16:creationId xmlns:a16="http://schemas.microsoft.com/office/drawing/2014/main" id="{D5C771E2-5B0B-4A58-B574-C02E0D26D69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abc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E741C6D-3A96-448D-BD15-9064ABE42C3E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2D0D602-8E56-4A68-90C2-4C4A70A6C77D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내용 개체 틀 26">
              <a:extLst>
                <a:ext uri="{FF2B5EF4-FFF2-40B4-BE49-F238E27FC236}">
                  <a16:creationId xmlns:a16="http://schemas.microsoft.com/office/drawing/2014/main" id="{425FDC49-8422-4CFB-BD1C-06561E07788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__class__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BD44511-97B1-444B-832E-A87255BF9301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E9BD349-6478-40C3-9A2C-1439C5C74B7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035C25F8-92E8-4F69-978A-51715F3EA2A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init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9B6A975-5A40-49A2-89B2-A139535B8CDC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887FB55-4F09-4320-818B-575984C2D5E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49FC6E5F-B5AC-4727-8F6E-DE9F1C7FB2E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__start__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8EE0139-1E75-4513-A86A-E183628DDF1A}"/>
              </a:ext>
            </a:extLst>
          </p:cNvPr>
          <p:cNvSpPr/>
          <p:nvPr/>
        </p:nvSpPr>
        <p:spPr>
          <a:xfrm>
            <a:off x="1447136" y="395538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47F7885-2997-4FCC-B6CD-52671CB2975A}"/>
              </a:ext>
            </a:extLst>
          </p:cNvPr>
          <p:cNvSpPr/>
          <p:nvPr/>
        </p:nvSpPr>
        <p:spPr>
          <a:xfrm>
            <a:off x="1551689" y="4063412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E8205B3D-3C20-48BB-B488-E56765973341}"/>
              </a:ext>
            </a:extLst>
          </p:cNvPr>
          <p:cNvSpPr/>
          <p:nvPr/>
        </p:nvSpPr>
        <p:spPr>
          <a:xfrm>
            <a:off x="1551687" y="441550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71" name="내용 개체 틀 26">
            <a:extLst>
              <a:ext uri="{FF2B5EF4-FFF2-40B4-BE49-F238E27FC236}">
                <a16:creationId xmlns:a16="http://schemas.microsoft.com/office/drawing/2014/main" id="{3AE62F39-8EB3-447C-8937-026F4ED95616}"/>
              </a:ext>
            </a:extLst>
          </p:cNvPr>
          <p:cNvSpPr txBox="1">
            <a:spLocks/>
          </p:cNvSpPr>
          <p:nvPr/>
        </p:nvSpPr>
        <p:spPr bwMode="auto">
          <a:xfrm>
            <a:off x="2484089" y="4416684"/>
            <a:ext cx="4635167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생성자는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__</a:t>
            </a:r>
            <a:r>
              <a:rPr kumimoji="0" lang="en-US" altLang="ko-KR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init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__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72" name="내용 개체 틀 26">
            <a:extLst>
              <a:ext uri="{FF2B5EF4-FFF2-40B4-BE49-F238E27FC236}">
                <a16:creationId xmlns:a16="http://schemas.microsoft.com/office/drawing/2014/main" id="{427375BD-A594-4F22-96A1-94FBDE670472}"/>
              </a:ext>
            </a:extLst>
          </p:cNvPr>
          <p:cNvSpPr txBox="1">
            <a:spLocks/>
          </p:cNvSpPr>
          <p:nvPr/>
        </p:nvSpPr>
        <p:spPr bwMode="auto">
          <a:xfrm>
            <a:off x="2492041" y="4067499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sp>
        <p:nvSpPr>
          <p:cNvPr id="30" name="내용 개체 틀 26">
            <a:extLst>
              <a:ext uri="{FF2B5EF4-FFF2-40B4-BE49-F238E27FC236}">
                <a16:creationId xmlns:a16="http://schemas.microsoft.com/office/drawing/2014/main" id="{94258BED-3715-4D5E-B619-4EBB8450C3CB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class </a:t>
            </a:r>
            <a:r>
              <a:rPr kumimoji="0" lang="en-US" altLang="ko-KR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abc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: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로 정의된 클래스의 생성자를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7831A7D-038E-4C30-B3A1-4C9B87312733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54275A0-5BCE-47C1-9FD4-ABBAE8551F43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763D9AD-810A-4983-918A-62D98AF234F3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9F04CD3-F645-419A-9029-0D81ECDD851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D2FE129C-1F0D-4570-AA36-8905C7B135D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abc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F13BA3F-7E8B-4968-A22D-12FCA0F1A68A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558F8EF-A5ED-425E-A47F-EFF3E896CD6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5E4AD989-ACD3-4F8F-9E09-90F1344023F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__class__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31E86AA-E461-4A2B-967C-68D814A9C896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5498A5F3-2CA8-4C39-8269-D1DFCDC502B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965728B3-56D3-43DE-8CB1-06CBE63F64C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  <a:r>
                <a:rPr kumimoji="0" lang="en-US" altLang="ko-KR" sz="1500" b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init</a:t>
              </a: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4DC85CC-4951-44FE-95AF-E84258B8DEBE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4319F40-EE21-4131-931D-88FAA06F6C5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내용 개체 틀 26">
              <a:extLst>
                <a:ext uri="{FF2B5EF4-FFF2-40B4-BE49-F238E27FC236}">
                  <a16:creationId xmlns:a16="http://schemas.microsoft.com/office/drawing/2014/main" id="{EAA497C0-FD5D-45DA-A867-E34C2857124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__start__</a:t>
              </a:r>
            </a:p>
          </p:txBody>
        </p: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CBB1D82B-FDB1-4C13-BEF4-65C1FB72C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9766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내용 개체 틀 26">
            <a:extLst>
              <a:ext uri="{FF2B5EF4-FFF2-40B4-BE49-F238E27FC236}">
                <a16:creationId xmlns:a16="http://schemas.microsoft.com/office/drawing/2014/main" id="{36B4F41A-9EA5-4E49-8459-BB9AE750D40E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상속된 클래스에서 부모 클래스를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F9E64EC-2F9D-4897-BF30-FC7BCEA28C5C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5400355-0B8A-4CF7-B593-154E29E915B0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E761128-7C44-4F4F-A138-BF0D94116BE7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6F3741DD-8D1A-491B-A942-39ABB79FD7F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내용 개체 틀 26">
              <a:extLst>
                <a:ext uri="{FF2B5EF4-FFF2-40B4-BE49-F238E27FC236}">
                  <a16:creationId xmlns:a16="http://schemas.microsoft.com/office/drawing/2014/main" id="{481D93D3-6EAC-4720-88A4-9679149481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parent()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1149B83-CF1F-4984-B678-5A0BA02F1ACC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30FA629-2279-4B83-AFBB-C1A46D57529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내용 개체 틀 26">
              <a:extLst>
                <a:ext uri="{FF2B5EF4-FFF2-40B4-BE49-F238E27FC236}">
                  <a16:creationId xmlns:a16="http://schemas.microsoft.com/office/drawing/2014/main" id="{53571A13-8145-4126-AB2C-D257609C901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upper()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89830AC-0DD2-45C7-9764-CB010A37278A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FBFDF337-0A76-4522-A735-943A2C26349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내용 개체 틀 26">
              <a:extLst>
                <a:ext uri="{FF2B5EF4-FFF2-40B4-BE49-F238E27FC236}">
                  <a16:creationId xmlns:a16="http://schemas.microsoft.com/office/drawing/2014/main" id="{96588761-B452-4717-B176-51247AA0601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super()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68943C92-B841-48E3-8A35-ADD918AF6F4A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A44418F-94B3-465E-9094-8AFA449CCCB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내용 개체 틀 26">
              <a:extLst>
                <a:ext uri="{FF2B5EF4-FFF2-40B4-BE49-F238E27FC236}">
                  <a16:creationId xmlns:a16="http://schemas.microsoft.com/office/drawing/2014/main" id="{98C359A1-971C-4B77-9DB8-5C54D668AE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this()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951147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4059175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411264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412447"/>
            <a:ext cx="406752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부모클래스는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super()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로 명명합니다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4063262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1" name="내용 개체 틀 26">
            <a:extLst>
              <a:ext uri="{FF2B5EF4-FFF2-40B4-BE49-F238E27FC236}">
                <a16:creationId xmlns:a16="http://schemas.microsoft.com/office/drawing/2014/main" id="{76ADB4F8-58D7-4820-8DA5-4A568A42AB7E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상속된 클래스에서 부모 클래스를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CD43304-0D10-4F27-98D5-CC60F5762B3A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9CEB11B0-DBC8-4C84-AFCB-50A63661E505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3700F48E-6F4D-491B-8ADD-96D31CC27D97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F6F514AF-BD7F-4E03-8A51-9D9A9C845CD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7" name="내용 개체 틀 26">
              <a:extLst>
                <a:ext uri="{FF2B5EF4-FFF2-40B4-BE49-F238E27FC236}">
                  <a16:creationId xmlns:a16="http://schemas.microsoft.com/office/drawing/2014/main" id="{1ECAB8AB-A983-4D45-8CC4-42938540CE7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parent()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85E5F8D1-2A0E-4A7E-B707-0BEE402FEFDD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D731DD0-A807-40F9-A645-B0FD507A353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0" name="내용 개체 틀 26">
              <a:extLst>
                <a:ext uri="{FF2B5EF4-FFF2-40B4-BE49-F238E27FC236}">
                  <a16:creationId xmlns:a16="http://schemas.microsoft.com/office/drawing/2014/main" id="{C92B028C-1631-4739-A2F7-ED0C84D0AE8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upper()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F86AC01-9FA8-4906-860E-D345DADE8DAD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C5664583-3452-4D9C-8558-ED8855047C8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내용 개체 틀 26">
              <a:extLst>
                <a:ext uri="{FF2B5EF4-FFF2-40B4-BE49-F238E27FC236}">
                  <a16:creationId xmlns:a16="http://schemas.microsoft.com/office/drawing/2014/main" id="{CFC8C6F7-5582-44B8-B4BE-8E626704A5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super()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A12442DA-9B20-4310-B0DF-67FF34E6D758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D6B40C11-46BD-4449-A156-DA1BEE120C9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내용 개체 틀 26">
              <a:extLst>
                <a:ext uri="{FF2B5EF4-FFF2-40B4-BE49-F238E27FC236}">
                  <a16:creationId xmlns:a16="http://schemas.microsoft.com/office/drawing/2014/main" id="{18A27D80-76E6-46B7-A710-373D64E8698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this()</a:t>
              </a:r>
            </a:p>
          </p:txBody>
        </p:sp>
      </p:grpSp>
      <p:pic>
        <p:nvPicPr>
          <p:cNvPr id="67" name="그림 66">
            <a:extLst>
              <a:ext uri="{FF2B5EF4-FFF2-40B4-BE49-F238E27FC236}">
                <a16:creationId xmlns:a16="http://schemas.microsoft.com/office/drawing/2014/main" id="{BE43518A-C532-426E-B275-04DB0AF60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2397665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객체지향 프로그래밍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D2EE6A1-2A1F-4EBB-9942-C758272EB520}"/>
              </a:ext>
            </a:extLst>
          </p:cNvPr>
          <p:cNvGrpSpPr/>
          <p:nvPr/>
        </p:nvGrpSpPr>
        <p:grpSpPr>
          <a:xfrm>
            <a:off x="1035037" y="2281473"/>
            <a:ext cx="5516576" cy="642806"/>
            <a:chOff x="1577402" y="1532761"/>
            <a:chExt cx="5516576" cy="642806"/>
          </a:xfrm>
        </p:grpSpPr>
        <p:sp>
          <p:nvSpPr>
            <p:cNvPr id="13" name="위로 굽은 화살표 12">
              <a:extLst>
                <a:ext uri="{FF2B5EF4-FFF2-40B4-BE49-F238E27FC236}">
                  <a16:creationId xmlns:a16="http://schemas.microsoft.com/office/drawing/2014/main" id="{A1B03438-B92A-48E8-8BFC-F10C71AFC0A2}"/>
                </a:ext>
              </a:extLst>
            </p:cNvPr>
            <p:cNvSpPr/>
            <p:nvPr/>
          </p:nvSpPr>
          <p:spPr bwMode="auto">
            <a:xfrm rot="5400000">
              <a:off x="1565939" y="1544224"/>
              <a:ext cx="382966" cy="360040"/>
            </a:xfrm>
            <a:prstGeom prst="bentUpArrow">
              <a:avLst/>
            </a:prstGeom>
            <a:solidFill>
              <a:srgbClr val="CC6600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6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3FD9538-B1CC-45F0-B300-051C11DDF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1785" y="1783366"/>
              <a:ext cx="5212193" cy="392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 anchor="ctr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객체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(Object)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를 프로그램으로 표현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객체모델화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한다면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단위 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Object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는 </a:t>
              </a:r>
              <a:r>
                <a:rPr kumimoji="0" lang="en-US" altLang="ko-KR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Class</a:t>
              </a:r>
              <a:r>
                <a:rPr kumimoji="0" lang="ko-KR" altLang="en-US" sz="1600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로 표현</a:t>
              </a: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81729A92-52E3-4B64-B26F-19902D5D15F6}"/>
              </a:ext>
            </a:extLst>
          </p:cNvPr>
          <p:cNvSpPr/>
          <p:nvPr/>
        </p:nvSpPr>
        <p:spPr bwMode="auto">
          <a:xfrm>
            <a:off x="719222" y="1076625"/>
            <a:ext cx="5868903" cy="120484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50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90488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Java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나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C++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과 같은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OO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프로그래밍 언어를 사용하여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OOD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를 실제화 하는 작업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0C5117A-F2FB-4C4E-85E7-5E3DDEB644A0}"/>
              </a:ext>
            </a:extLst>
          </p:cNvPr>
          <p:cNvSpPr/>
          <p:nvPr/>
        </p:nvSpPr>
        <p:spPr bwMode="auto">
          <a:xfrm>
            <a:off x="711273" y="697203"/>
            <a:ext cx="5073891" cy="76161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객체지향 프로그래밍 </a:t>
            </a:r>
            <a:br>
              <a: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</a:b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(OOP : Object Oriented Programming)</a:t>
            </a:r>
          </a:p>
        </p:txBody>
      </p:sp>
    </p:spTree>
    <p:extLst>
      <p:ext uri="{BB962C8B-B14F-4D97-AF65-F5344CB8AC3E}">
        <p14:creationId xmlns:p14="http://schemas.microsoft.com/office/powerpoint/2010/main" val="26486731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5E1B3D88-AD2C-4A13-89E4-9E413075D152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C490C357-94A2-44FA-B5B0-262C15D183CF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클래스 간의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+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연산자를 다시 정의한 메서드를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088192E-65F0-440B-B6BA-F389ACDD88C3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7BB3E21-F9FB-414A-8C83-D98AC11DF693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44AEA3C-D5D7-4F45-B767-72E0EAFB34BE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0B7BE07-6A55-4149-AE73-0BB042294649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35C3E000-D112-4B47-B08A-735D11302C6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__add__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39A53C7-754F-4FAD-836D-CA70AF5633A9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893D386-4DA8-48BF-8966-BB7B593274F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68EEFC3-1E32-46E7-B933-8D310DF7B2C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@add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2DEB052-07A2-4741-B9C4-CCB8B391B0D7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DB48429-A248-4624-B232-8B622369F15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내용 개체 틀 26">
              <a:extLst>
                <a:ext uri="{FF2B5EF4-FFF2-40B4-BE49-F238E27FC236}">
                  <a16:creationId xmlns:a16="http://schemas.microsoft.com/office/drawing/2014/main" id="{1D2BFDC6-4815-46B9-B0B0-9CDA796548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#add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10DD465-7122-43C5-9597-17ADB7333514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9126707-9AE9-480D-955B-3200EF4DA2F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8" name="내용 개체 틀 26">
              <a:extLst>
                <a:ext uri="{FF2B5EF4-FFF2-40B4-BE49-F238E27FC236}">
                  <a16:creationId xmlns:a16="http://schemas.microsoft.com/office/drawing/2014/main" id="{EDA1F7E9-8A16-42C8-9650-19D8D8BA93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@+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D089E667-2E0F-47EE-8C78-B53EDBDD4626}"/>
              </a:ext>
            </a:extLst>
          </p:cNvPr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23" name="직사각형 22"/>
          <p:cNvSpPr/>
          <p:nvPr/>
        </p:nvSpPr>
        <p:spPr>
          <a:xfrm>
            <a:off x="1447136" y="3929985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4038013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390102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391285"/>
            <a:ext cx="3886230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__add__ 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은 클래스간 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+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연산을 정의한 메서드입니다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4042100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내용 개체 틀 26">
            <a:extLst>
              <a:ext uri="{FF2B5EF4-FFF2-40B4-BE49-F238E27FC236}">
                <a16:creationId xmlns:a16="http://schemas.microsoft.com/office/drawing/2014/main" id="{A4AF39A3-F1E2-47D7-982C-49B6AEEB852C}"/>
              </a:ext>
            </a:extLst>
          </p:cNvPr>
          <p:cNvSpPr txBox="1">
            <a:spLocks/>
          </p:cNvSpPr>
          <p:nvPr/>
        </p:nvSpPr>
        <p:spPr bwMode="auto">
          <a:xfrm>
            <a:off x="2451820" y="681387"/>
            <a:ext cx="4431580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클래스 간의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+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연산자를 다시 정의한 메서드를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03E4ECF-2440-44FF-8F4D-8286FDDE2165}"/>
              </a:ext>
            </a:extLst>
          </p:cNvPr>
          <p:cNvSpPr/>
          <p:nvPr/>
        </p:nvSpPr>
        <p:spPr bwMode="auto">
          <a:xfrm flipH="1">
            <a:off x="1543733" y="487496"/>
            <a:ext cx="881418" cy="960304"/>
          </a:xfrm>
          <a:prstGeom prst="rect">
            <a:avLst/>
          </a:prstGeom>
          <a:solidFill>
            <a:srgbClr val="005A7E"/>
          </a:solidFill>
          <a:ln w="22225" cap="flat" cmpd="sng" algn="ctr">
            <a:solidFill>
              <a:srgbClr val="005A7E"/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0" tIns="72000" rIns="180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180975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>
                <a:tab pos="180975" algn="l"/>
              </a:tabLst>
              <a:defRPr/>
            </a:pPr>
            <a:r>
              <a:rPr kumimoji="0" lang="en-US" altLang="ko-KR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3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1947B55B-BCA2-4E85-BCA0-337E0326170D}"/>
              </a:ext>
            </a:extLst>
          </p:cNvPr>
          <p:cNvCxnSpPr/>
          <p:nvPr/>
        </p:nvCxnSpPr>
        <p:spPr>
          <a:xfrm>
            <a:off x="1559917" y="1456678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7563DC18-5ACD-40A5-99E2-9BCF3F58A13F}"/>
              </a:ext>
            </a:extLst>
          </p:cNvPr>
          <p:cNvGrpSpPr/>
          <p:nvPr/>
        </p:nvGrpSpPr>
        <p:grpSpPr>
          <a:xfrm>
            <a:off x="2541527" y="1662635"/>
            <a:ext cx="4046697" cy="288001"/>
            <a:chOff x="2541527" y="1912702"/>
            <a:chExt cx="4046697" cy="288001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D52F362-E08E-4772-AFF3-A95FB54C1D0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7" name="내용 개체 틀 26">
              <a:extLst>
                <a:ext uri="{FF2B5EF4-FFF2-40B4-BE49-F238E27FC236}">
                  <a16:creationId xmlns:a16="http://schemas.microsoft.com/office/drawing/2014/main" id="{84FFF710-0B9C-4083-9E0E-76F2D702478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__add__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8619537-CAE8-4025-A3CD-42A2EB1362BB}"/>
              </a:ext>
            </a:extLst>
          </p:cNvPr>
          <p:cNvGrpSpPr/>
          <p:nvPr/>
        </p:nvGrpSpPr>
        <p:grpSpPr>
          <a:xfrm>
            <a:off x="2541527" y="2045422"/>
            <a:ext cx="4046697" cy="288001"/>
            <a:chOff x="2541527" y="1912702"/>
            <a:chExt cx="4046697" cy="288001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6E0F3C35-F0F6-4642-A942-7C027C3A01A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0" name="내용 개체 틀 26">
              <a:extLst>
                <a:ext uri="{FF2B5EF4-FFF2-40B4-BE49-F238E27FC236}">
                  <a16:creationId xmlns:a16="http://schemas.microsoft.com/office/drawing/2014/main" id="{A825655B-F3B0-47E6-B5CA-DCF0A82F6A3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@add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7C1CA61-B38D-4FE8-8EE9-251B05377601}"/>
              </a:ext>
            </a:extLst>
          </p:cNvPr>
          <p:cNvGrpSpPr/>
          <p:nvPr/>
        </p:nvGrpSpPr>
        <p:grpSpPr>
          <a:xfrm>
            <a:off x="2541527" y="2423240"/>
            <a:ext cx="4046697" cy="292969"/>
            <a:chOff x="2541527" y="1907733"/>
            <a:chExt cx="4046697" cy="292969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CD29F3A2-16DA-4FE0-B4E8-241E1A1DAAD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A6A6A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내용 개체 틀 26">
              <a:extLst>
                <a:ext uri="{FF2B5EF4-FFF2-40B4-BE49-F238E27FC236}">
                  <a16:creationId xmlns:a16="http://schemas.microsoft.com/office/drawing/2014/main" id="{679F4A92-2AE4-477A-9B15-B3A40FE20C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0773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#add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D645685B-1D94-4B67-8683-893CD55A0B18}"/>
              </a:ext>
            </a:extLst>
          </p:cNvPr>
          <p:cNvGrpSpPr/>
          <p:nvPr/>
        </p:nvGrpSpPr>
        <p:grpSpPr>
          <a:xfrm>
            <a:off x="2541527" y="2801057"/>
            <a:ext cx="4046697" cy="288001"/>
            <a:chOff x="2541527" y="1912702"/>
            <a:chExt cx="4046697" cy="288001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73E0377E-661F-41E3-8BAD-D96D221BE55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내용 개체 틀 26">
              <a:extLst>
                <a:ext uri="{FF2B5EF4-FFF2-40B4-BE49-F238E27FC236}">
                  <a16:creationId xmlns:a16="http://schemas.microsoft.com/office/drawing/2014/main" id="{2C8125B6-1390-4E0A-88BC-EF42904DD77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@+</a:t>
              </a:r>
            </a:p>
          </p:txBody>
        </p:sp>
      </p:grpSp>
      <p:pic>
        <p:nvPicPr>
          <p:cNvPr id="67" name="그림 66">
            <a:extLst>
              <a:ext uri="{FF2B5EF4-FFF2-40B4-BE49-F238E27FC236}">
                <a16:creationId xmlns:a16="http://schemas.microsoft.com/office/drawing/2014/main" id="{D3A6E1AC-9002-4AEF-9C50-CB1DA3BBA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527" y="163745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939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클래스는 메소드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(Method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함수의 역할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인터페이스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(Interface :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데이터의 역할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구성됨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파이썬에도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이러한 클래스를 정의할 수 있지만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Java, C++, C#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 같은 객체지향 언어가 아니기 때문에 기능이 상대적으로 부족하고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개념정의가 어려운 부분이 존재함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클래스를 호출하면 하나의 복제물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인스턴스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instance)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생성하는데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instance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self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명명함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생성자는 클래스를 처음 생성하여 인스턴스를 만들 때 호출되는 함수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(method)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호출하는 쪽에서는 클래스 명으로 부르고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클래스에는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lang="en-US" altLang="ko-KR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init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__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정의함</a:t>
            </a: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상속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42925" indent="-28575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클래스의 정의를 가지고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즉 성질을 그대로 물려받은 후  변수 및 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추가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삭제로 또 다른 클래스를 정의하는 것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정보은닉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42925" indent="-285750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 내부 변수는 해당 클래스를 호출하는 다른 여러 개의 클래스에서 예상치 못한 접근으로 예측할 수 없는 상황을 막기 위하여 입출력을 만들어서 해당 입출력 부분으로만 클래스의 변수에 접근할 수 있도록 함</a:t>
            </a:r>
          </a:p>
        </p:txBody>
      </p:sp>
    </p:spTree>
    <p:extLst>
      <p:ext uri="{BB962C8B-B14F-4D97-AF65-F5344CB8AC3E}">
        <p14:creationId xmlns:p14="http://schemas.microsoft.com/office/powerpoint/2010/main" val="10361349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클래스에서 정의하는 메서드 중 특별한 기능을 가진 메서드를 정의할 수 있음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EA92D4B-1D38-4F18-AA4B-02A5085C6B6B}"/>
              </a:ext>
            </a:extLst>
          </p:cNvPr>
          <p:cNvSpPr/>
          <p:nvPr/>
        </p:nvSpPr>
        <p:spPr bwMode="auto">
          <a:xfrm>
            <a:off x="620051" y="232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유틸리티 클래스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4AA1E00-B40A-49E7-BCE6-449B8F54EC60}"/>
              </a:ext>
            </a:extLst>
          </p:cNvPr>
          <p:cNvSpPr/>
          <p:nvPr/>
        </p:nvSpPr>
        <p:spPr>
          <a:xfrm>
            <a:off x="705454" y="2890595"/>
            <a:ext cx="58748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유용한 기능을 미리 만들어 클래스로 제공하는 것</a:t>
            </a:r>
          </a:p>
        </p:txBody>
      </p:sp>
    </p:spTree>
    <p:extLst>
      <p:ext uri="{BB962C8B-B14F-4D97-AF65-F5344CB8AC3E}">
        <p14:creationId xmlns:p14="http://schemas.microsoft.com/office/powerpoint/2010/main" val="541578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객체지향 프로그래밍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5E25A8C-2045-4459-A4AE-A60304764EC9}"/>
              </a:ext>
            </a:extLst>
          </p:cNvPr>
          <p:cNvGrpSpPr/>
          <p:nvPr/>
        </p:nvGrpSpPr>
        <p:grpSpPr>
          <a:xfrm>
            <a:off x="862085" y="735337"/>
            <a:ext cx="5726040" cy="863805"/>
            <a:chOff x="863210" y="1273718"/>
            <a:chExt cx="5904657" cy="863805"/>
          </a:xfrm>
        </p:grpSpPr>
        <p:sp>
          <p:nvSpPr>
            <p:cNvPr id="18" name="왼쪽 중괄호 17">
              <a:extLst>
                <a:ext uri="{FF2B5EF4-FFF2-40B4-BE49-F238E27FC236}">
                  <a16:creationId xmlns:a16="http://schemas.microsoft.com/office/drawing/2014/main" id="{1BB9B904-2095-4368-AD28-D5657BB2C130}"/>
                </a:ext>
              </a:extLst>
            </p:cNvPr>
            <p:cNvSpPr/>
            <p:nvPr/>
          </p:nvSpPr>
          <p:spPr>
            <a:xfrm>
              <a:off x="863210" y="1273718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A04C9EE-F234-4A4A-A3A0-44B533969411}"/>
                </a:ext>
              </a:extLst>
            </p:cNvPr>
            <p:cNvSpPr/>
            <p:nvPr/>
          </p:nvSpPr>
          <p:spPr>
            <a:xfrm>
              <a:off x="945306" y="1382028"/>
              <a:ext cx="572138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클래스는 메소드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(Method :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함수의 역할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와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인터페이스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(Interface :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변수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-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데이터의 역할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+mn-ea"/>
                  <a:ea typeface="+mn-ea"/>
                </a:rPr>
                <a:t>)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+mn-ea"/>
                  <a:ea typeface="+mn-ea"/>
                </a:rPr>
                <a:t>로 구성됨</a:t>
              </a:r>
            </a:p>
          </p:txBody>
        </p:sp>
        <p:sp>
          <p:nvSpPr>
            <p:cNvPr id="20" name="왼쪽 중괄호 19">
              <a:extLst>
                <a:ext uri="{FF2B5EF4-FFF2-40B4-BE49-F238E27FC236}">
                  <a16:creationId xmlns:a16="http://schemas.microsoft.com/office/drawing/2014/main" id="{A20C5A9F-85CF-4742-8D17-23161A6D28F3}"/>
                </a:ext>
              </a:extLst>
            </p:cNvPr>
            <p:cNvSpPr/>
            <p:nvPr/>
          </p:nvSpPr>
          <p:spPr>
            <a:xfrm rot="10800000">
              <a:off x="6603674" y="1273719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4A0734B-EF50-4F30-9613-E7DCD30EE940}"/>
              </a:ext>
            </a:extLst>
          </p:cNvPr>
          <p:cNvGrpSpPr/>
          <p:nvPr/>
        </p:nvGrpSpPr>
        <p:grpSpPr>
          <a:xfrm>
            <a:off x="719572" y="1926415"/>
            <a:ext cx="5875492" cy="1794560"/>
            <a:chOff x="712788" y="1280160"/>
            <a:chExt cx="5875492" cy="179456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E4EAF93-086F-4EB7-8BDC-8DB59F05E017}"/>
                </a:ext>
              </a:extLst>
            </p:cNvPr>
            <p:cNvSpPr/>
            <p:nvPr/>
          </p:nvSpPr>
          <p:spPr bwMode="auto">
            <a:xfrm>
              <a:off x="712788" y="1486116"/>
              <a:ext cx="2868785" cy="158860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360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같은 종류 및 특성을 가진 객체들을 모아서 공통의 특성으로 분류하고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/>
              </a:r>
              <a:b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템플릿화 하는 것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A6BD6B7-679C-45C6-8ADE-4BF177D56E8D}"/>
                </a:ext>
              </a:extLst>
            </p:cNvPr>
            <p:cNvSpPr/>
            <p:nvPr/>
          </p:nvSpPr>
          <p:spPr bwMode="auto">
            <a:xfrm>
              <a:off x="3719495" y="1486116"/>
              <a:ext cx="2868785" cy="1588604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360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클래스의 </a:t>
              </a:r>
              <a:r>
                <a:rPr kumimoji="0" lang="ko-KR" altLang="en-US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실체들로서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kumimoji="0" lang="ko-KR" altLang="en-US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템플릿화된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클래스에서 파생된 하나의 실제 객체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69CDE02-C9F8-4ED3-BD72-475C992DFA08}"/>
                </a:ext>
              </a:extLst>
            </p:cNvPr>
            <p:cNvSpPr/>
            <p:nvPr/>
          </p:nvSpPr>
          <p:spPr bwMode="auto">
            <a:xfrm>
              <a:off x="869882" y="1280161"/>
              <a:ext cx="2554598" cy="3867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sz="20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클래스</a:t>
              </a:r>
              <a:r>
                <a:rPr kumimoji="0" lang="en-US" altLang="ko-KR" sz="20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(Class)</a:t>
              </a:r>
              <a:endParaRPr kumimoji="0" lang="ko-KR" altLang="en-US" sz="2000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C4D820C-5B39-4199-9A5E-8511B2DEE5FB}"/>
                </a:ext>
              </a:extLst>
            </p:cNvPr>
            <p:cNvSpPr/>
            <p:nvPr/>
          </p:nvSpPr>
          <p:spPr bwMode="auto">
            <a:xfrm>
              <a:off x="3876589" y="1280160"/>
              <a:ext cx="2554598" cy="386791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sz="2000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인스턴스</a:t>
              </a:r>
              <a:r>
                <a:rPr kumimoji="0" lang="en-US" altLang="ko-KR" sz="2000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(Instance)</a:t>
              </a:r>
              <a:endPara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C20BBAD-640C-4895-9879-56C8A86BBAA5}"/>
              </a:ext>
            </a:extLst>
          </p:cNvPr>
          <p:cNvGrpSpPr/>
          <p:nvPr/>
        </p:nvGrpSpPr>
        <p:grpSpPr>
          <a:xfrm>
            <a:off x="3883373" y="3891159"/>
            <a:ext cx="2545525" cy="472209"/>
            <a:chOff x="1242060" y="2969889"/>
            <a:chExt cx="2545525" cy="472209"/>
          </a:xfrm>
        </p:grpSpPr>
        <p:sp>
          <p:nvSpPr>
            <p:cNvPr id="27" name="모서리가 둥근 직사각형 2">
              <a:extLst>
                <a:ext uri="{FF2B5EF4-FFF2-40B4-BE49-F238E27FC236}">
                  <a16:creationId xmlns:a16="http://schemas.microsoft.com/office/drawing/2014/main" id="{E45C8824-4D6C-4109-86F8-716A49DAD044}"/>
                </a:ext>
              </a:extLst>
            </p:cNvPr>
            <p:cNvSpPr/>
            <p:nvPr/>
          </p:nvSpPr>
          <p:spPr bwMode="auto">
            <a:xfrm>
              <a:off x="1415444" y="2975307"/>
              <a:ext cx="2372141" cy="466791"/>
            </a:xfrm>
            <a:prstGeom prst="roundRect">
              <a:avLst/>
            </a:prstGeom>
            <a:solidFill>
              <a:srgbClr val="F7EAC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39600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붕어빵 틀과 붕어빵</a:t>
              </a: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E98B648-C5EE-4F40-B84A-5665D9182115}"/>
                </a:ext>
              </a:extLst>
            </p:cNvPr>
            <p:cNvSpPr/>
            <p:nvPr/>
          </p:nvSpPr>
          <p:spPr bwMode="auto">
            <a:xfrm>
              <a:off x="1242060" y="2969889"/>
              <a:ext cx="472209" cy="472209"/>
            </a:xfrm>
            <a:prstGeom prst="ellipse">
              <a:avLst/>
            </a:prstGeom>
            <a:solidFill>
              <a:srgbClr val="DFAC4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500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3060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D64F5EC-7133-4550-9D60-E480FB3F3E7F}"/>
              </a:ext>
            </a:extLst>
          </p:cNvPr>
          <p:cNvSpPr/>
          <p:nvPr/>
        </p:nvSpPr>
        <p:spPr bwMode="auto">
          <a:xfrm>
            <a:off x="1255311" y="700088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일반적인 프로그래밍 언어에서 많이 사용하는 구조체 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77D7F79-05EC-4D75-812A-E67F97B59735}"/>
              </a:ext>
            </a:extLst>
          </p:cNvPr>
          <p:cNvGrpSpPr/>
          <p:nvPr/>
        </p:nvGrpSpPr>
        <p:grpSpPr>
          <a:xfrm>
            <a:off x="719572" y="700089"/>
            <a:ext cx="507705" cy="497174"/>
            <a:chOff x="820492" y="3806335"/>
            <a:chExt cx="507705" cy="49717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4E5BB0F-EA69-4925-9BD6-CEBC6192A0D2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EC831C09-E24E-4FE5-85CB-96C1DE21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9EEAE5B-1990-4609-B59D-87810B730A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0226" y="1239838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defTabSz="1291174" fontAlgn="auto">
              <a:spcAft>
                <a:spcPts val="0"/>
              </a:spcAft>
              <a:buFont typeface="Arial" charset="0"/>
              <a:buNone/>
            </a:pP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아래는 엘리베이터의 속성을 표현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393EE7E-6477-445E-88C9-990A210F59AC}"/>
              </a:ext>
            </a:extLst>
          </p:cNvPr>
          <p:cNvGrpSpPr/>
          <p:nvPr/>
        </p:nvGrpSpPr>
        <p:grpSpPr>
          <a:xfrm>
            <a:off x="720796" y="1705286"/>
            <a:ext cx="5876853" cy="2337042"/>
            <a:chOff x="702526" y="2051169"/>
            <a:chExt cx="5890479" cy="4003235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8EE81F9-A216-4D78-B5F2-43AC88E54B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4535" r="3208" b="85580"/>
            <a:stretch/>
          </p:blipFill>
          <p:spPr>
            <a:xfrm>
              <a:off x="702526" y="2051169"/>
              <a:ext cx="5890479" cy="484236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746BF6E-2A0E-44A4-B7C9-1CC301BB67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14381" r="3208" b="45879"/>
            <a:stretch/>
          </p:blipFill>
          <p:spPr>
            <a:xfrm>
              <a:off x="702526" y="2535403"/>
              <a:ext cx="5890479" cy="3519001"/>
            </a:xfrm>
            <a:prstGeom prst="rect">
              <a:avLst/>
            </a:prstGeom>
          </p:spPr>
        </p:pic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972891C9-70BF-41F6-90D6-9750A847DD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53" t="67202" r="3208" b="29118"/>
            <a:stretch/>
          </p:blipFill>
          <p:spPr>
            <a:xfrm>
              <a:off x="702526" y="5874127"/>
              <a:ext cx="5890479" cy="180276"/>
            </a:xfrm>
            <a:prstGeom prst="rect">
              <a:avLst/>
            </a:prstGeom>
          </p:spPr>
        </p:pic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AD7A6CD-BCC5-4F42-BDD1-082C89B4C68A}"/>
              </a:ext>
            </a:extLst>
          </p:cNvPr>
          <p:cNvSpPr/>
          <p:nvPr/>
        </p:nvSpPr>
        <p:spPr bwMode="auto">
          <a:xfrm>
            <a:off x="720795" y="1883593"/>
            <a:ext cx="5680005" cy="688157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68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struct  elevator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{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int limit-up-floor;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int down-floor;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int floor;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   char help[100];</a:t>
            </a:r>
          </a:p>
          <a:p>
            <a:pPr algn="l" latinLnBrk="0"/>
            <a:r>
              <a:rPr lang="en-US" altLang="ko-KR" dirty="0">
                <a:latin typeface="Consolas" panose="020B0609020204030204" pitchFamily="49" charset="0"/>
                <a:ea typeface="굴림" panose="020B0600000101010101" pitchFamily="50" charset="-127"/>
              </a:rPr>
              <a:t>}</a:t>
            </a:r>
          </a:p>
          <a:p>
            <a:pPr algn="l" latinLnBrk="0"/>
            <a:endParaRPr lang="en-US" altLang="ko-KR" dirty="0">
              <a:latin typeface="Consolas" panose="020B0609020204030204" pitchFamily="49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737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구조체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(struct)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와 클래스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(class)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D64F5EC-7133-4550-9D60-E480FB3F3E7F}"/>
              </a:ext>
            </a:extLst>
          </p:cNvPr>
          <p:cNvSpPr/>
          <p:nvPr/>
        </p:nvSpPr>
        <p:spPr bwMode="auto">
          <a:xfrm>
            <a:off x="1255311" y="1551592"/>
            <a:ext cx="5332814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단순히 프로그램 내에서 변수들의 묶음으로 사용될 뿐임</a:t>
            </a:r>
            <a:endParaRPr kumimoji="0" lang="en-US" altLang="ko-KR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77D7F79-05EC-4D75-812A-E67F97B59735}"/>
              </a:ext>
            </a:extLst>
          </p:cNvPr>
          <p:cNvGrpSpPr/>
          <p:nvPr/>
        </p:nvGrpSpPr>
        <p:grpSpPr>
          <a:xfrm>
            <a:off x="719572" y="1551593"/>
            <a:ext cx="507705" cy="497174"/>
            <a:chOff x="820492" y="3806335"/>
            <a:chExt cx="507705" cy="49717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E4E5BB0F-EA69-4925-9BD6-CEBC6192A0D2}"/>
                </a:ext>
              </a:extLst>
            </p:cNvPr>
            <p:cNvSpPr/>
            <p:nvPr/>
          </p:nvSpPr>
          <p:spPr bwMode="auto">
            <a:xfrm>
              <a:off x="820492" y="3806335"/>
              <a:ext cx="507705" cy="497174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EC831C09-E24E-4FE5-85CB-96C1DE2183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147" y="3955645"/>
              <a:ext cx="258835" cy="223134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9708479-3300-4BD3-BC2A-BE313D0A785E}"/>
              </a:ext>
            </a:extLst>
          </p:cNvPr>
          <p:cNvSpPr/>
          <p:nvPr/>
        </p:nvSpPr>
        <p:spPr bwMode="auto">
          <a:xfrm>
            <a:off x="1255311" y="700088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구조체는 변수들을 묶어서 레코드개념으로 프로그램에서 사용함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6C79129-5521-4031-9FC8-C0D45BAA89C8}"/>
              </a:ext>
            </a:extLst>
          </p:cNvPr>
          <p:cNvGrpSpPr/>
          <p:nvPr/>
        </p:nvGrpSpPr>
        <p:grpSpPr>
          <a:xfrm>
            <a:off x="719572" y="700088"/>
            <a:ext cx="507705" cy="732091"/>
            <a:chOff x="593089" y="2787774"/>
            <a:chExt cx="507705" cy="732091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6D66008-6D85-44FD-8565-732B5BB89C16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DFE62F67-CEB6-4FAB-B8DF-986CC48B94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5E50E35-D91A-42ED-8272-7FF98F06BE2E}"/>
              </a:ext>
            </a:extLst>
          </p:cNvPr>
          <p:cNvSpPr/>
          <p:nvPr/>
        </p:nvSpPr>
        <p:spPr bwMode="auto">
          <a:xfrm>
            <a:off x="1255311" y="2198077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리스트 내에 여러 형태의 자료형을 넣을 수 있으나 함수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(def)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포함할 수는 없음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1E806E6-78E5-4AB9-B2B5-07AA5EF6A5E3}"/>
              </a:ext>
            </a:extLst>
          </p:cNvPr>
          <p:cNvGrpSpPr/>
          <p:nvPr/>
        </p:nvGrpSpPr>
        <p:grpSpPr>
          <a:xfrm>
            <a:off x="719572" y="2198077"/>
            <a:ext cx="507705" cy="732091"/>
            <a:chOff x="593089" y="2787774"/>
            <a:chExt cx="507705" cy="732091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30F6C48-3FB5-4C66-B951-4F2FA0823EB3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B5395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E02F287-D643-444E-9DEF-6FA458E48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9477120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  <a:prstDash val="sysDash"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rgbClr val="CC6600"/>
          </a:solidFill>
          <a:prstDash val="solid"/>
          <a:round/>
          <a:headEnd type="none" w="med" len="med"/>
          <a:tailEnd type="triangle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18507</TotalTime>
  <Words>2844</Words>
  <Application>Microsoft Office PowerPoint</Application>
  <PresentationFormat>화면 슬라이드 쇼(16:9)</PresentationFormat>
  <Paragraphs>733</Paragraphs>
  <Slides>64</Slides>
  <Notes>43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64</vt:i4>
      </vt:variant>
    </vt:vector>
  </HeadingPairs>
  <TitlesOfParts>
    <vt:vector size="76" baseType="lpstr">
      <vt:lpstr>Consolas</vt:lpstr>
      <vt:lpstr>굴림</vt:lpstr>
      <vt:lpstr>Arial</vt:lpstr>
      <vt:lpstr>맑은 고딕</vt:lpstr>
      <vt:lpstr>나눔고딕</vt:lpstr>
      <vt:lpstr>Wingdings</vt:lpstr>
      <vt:lpstr>나눔명조 ExtraBold</vt:lpstr>
      <vt:lpstr>나눔바른고딕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3123</cp:revision>
  <dcterms:created xsi:type="dcterms:W3CDTF">2007-12-21T01:40:26Z</dcterms:created>
  <dcterms:modified xsi:type="dcterms:W3CDTF">2021-04-28T23:41:54Z</dcterms:modified>
</cp:coreProperties>
</file>

<file path=docProps/thumbnail.jpeg>
</file>